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1" r:id="rId1"/>
    <p:sldMasterId id="2147483663" r:id="rId2"/>
    <p:sldMasterId id="2147483665" r:id="rId3"/>
    <p:sldMasterId id="2147483669" r:id="rId4"/>
    <p:sldMasterId id="2147483672" r:id="rId5"/>
    <p:sldMasterId id="2147483674" r:id="rId6"/>
    <p:sldMasterId id="2147483676" r:id="rId7"/>
    <p:sldMasterId id="2147483678" r:id="rId8"/>
  </p:sldMasterIdLst>
  <p:sldIdLst>
    <p:sldId id="330" r:id="rId9"/>
    <p:sldId id="278" r:id="rId10"/>
    <p:sldId id="282" r:id="rId11"/>
    <p:sldId id="311" r:id="rId12"/>
    <p:sldId id="289" r:id="rId13"/>
    <p:sldId id="310" r:id="rId14"/>
    <p:sldId id="316" r:id="rId15"/>
    <p:sldId id="315" r:id="rId16"/>
    <p:sldId id="268" r:id="rId17"/>
    <p:sldId id="313" r:id="rId18"/>
    <p:sldId id="280" r:id="rId19"/>
    <p:sldId id="290" r:id="rId20"/>
    <p:sldId id="323" r:id="rId21"/>
    <p:sldId id="326" r:id="rId22"/>
    <p:sldId id="327" r:id="rId23"/>
    <p:sldId id="328" r:id="rId24"/>
    <p:sldId id="294" r:id="rId25"/>
    <p:sldId id="329" r:id="rId26"/>
    <p:sldId id="318" r:id="rId2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49" autoAdjust="0"/>
    <p:restoredTop sz="94660"/>
  </p:normalViewPr>
  <p:slideViewPr>
    <p:cSldViewPr snapToGrid="0">
      <p:cViewPr varScale="1">
        <p:scale>
          <a:sx n="99" d="100"/>
          <a:sy n="99" d="100"/>
        </p:scale>
        <p:origin x="2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איך ילדים נכווים?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B15-4EE5-92D8-F801D6EC325D}"/>
              </c:ext>
            </c:extLst>
          </c:dPt>
          <c:dPt>
            <c:idx val="1"/>
            <c:bubble3D val="0"/>
            <c:explosion val="14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B15-4EE5-92D8-F801D6EC325D}"/>
              </c:ext>
            </c:extLst>
          </c:dPt>
          <c:dPt>
            <c:idx val="2"/>
            <c:bubble3D val="0"/>
            <c:explosion val="14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B15-4EE5-92D8-F801D6EC325D}"/>
              </c:ext>
            </c:extLst>
          </c:dPt>
          <c:dPt>
            <c:idx val="3"/>
            <c:bubble3D val="0"/>
            <c:explosion val="18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B15-4EE5-92D8-F801D6EC325D}"/>
              </c:ext>
            </c:extLst>
          </c:dPt>
          <c:dLbls>
            <c:dLbl>
              <c:idx val="0"/>
              <c:layout>
                <c:manualLayout>
                  <c:x val="-2.73182786768802E-3"/>
                  <c:y val="3.32830238126436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he-IL" dirty="0"/>
                      <a:t>נוזלים</a:t>
                    </a:r>
                    <a:r>
                      <a:rPr lang="he-IL" baseline="0" dirty="0"/>
                      <a:t> חמים</a:t>
                    </a:r>
                    <a:br>
                      <a:rPr lang="he-IL" baseline="0" dirty="0"/>
                    </a:br>
                    <a:r>
                      <a:rPr lang="he-IL" baseline="0" dirty="0"/>
                      <a:t>קפה, מרק, וכו' - </a:t>
                    </a:r>
                    <a:fld id="{CA42C413-6F31-42B0-AE8B-480A125A13D3}" type="VALUE">
                      <a:rPr lang="en-US" baseline="0" smtClean="0"/>
                      <a:pPr>
                        <a:defRPr sz="1600"/>
                      </a:pPr>
                      <a:t>[ערך]</a:t>
                    </a:fld>
                    <a:endParaRPr lang="he-IL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e-I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1150887821202"/>
                      <c:h val="0.249621785173978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15-4EE5-92D8-F801D6EC325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A9FBA7D-9270-473A-B33D-79625FDF856F}" type="CATEGORYNAME">
                      <a:rPr lang="he-IL" smtClean="0"/>
                      <a:pPr/>
                      <a:t>[שם קטגוריה]</a:t>
                    </a:fld>
                    <a:r>
                      <a:rPr lang="he-IL" baseline="0" dirty="0"/>
                      <a:t>, </a:t>
                    </a:r>
                    <a:fld id="{9DD1C240-CDE4-4959-9376-1ADA89703861}" type="VALUE">
                      <a:rPr lang="he-IL" baseline="0"/>
                      <a:pPr/>
                      <a:t>[ערך]</a:t>
                    </a:fld>
                    <a:endParaRPr lang="he-IL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B15-4EE5-92D8-F801D6EC32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נוזלים חמים (קפה, מרק,  וכו')</c:v>
                </c:pt>
                <c:pt idx="1">
                  <c:v>אש / להבה</c:v>
                </c:pt>
                <c:pt idx="2">
                  <c:v>חומר כימי</c:v>
                </c:pt>
                <c:pt idx="3">
                  <c:v>חפץ חם (לדוגמא: תנור)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 formatCode="0%">
                  <c:v>0.62</c:v>
                </c:pt>
                <c:pt idx="1">
                  <c:v>0.192</c:v>
                </c:pt>
                <c:pt idx="2">
                  <c:v>9.7000000000000003E-2</c:v>
                </c:pt>
                <c:pt idx="3">
                  <c:v>9.0999999999999998E-2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15-4EE5-92D8-F801D6EC3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79AED-4BA2-4B10-93C9-852E50DAA1CC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715E209-763A-401A-8B78-B6BDD98D0FB6}">
      <dgm:prSet/>
      <dgm:spPr/>
      <dgm:t>
        <a:bodyPr/>
        <a:lstStyle/>
        <a:p>
          <a:pPr algn="r"/>
          <a:r>
            <a:rPr lang="he-IL" dirty="0"/>
            <a:t>פגיעה בשלמות רקמת העור כתוצאה מחום-יתר, קור-יתר, התחשמלות או חומרים כימיים</a:t>
          </a:r>
          <a:endParaRPr lang="en-US" dirty="0"/>
        </a:p>
      </dgm:t>
    </dgm:pt>
    <dgm:pt modelId="{BCC97E83-E7A0-43E6-88FE-46D50C0B4788}" type="parTrans" cxnId="{2597A9AF-6490-4653-BF24-FD2783ABCD6E}">
      <dgm:prSet/>
      <dgm:spPr/>
      <dgm:t>
        <a:bodyPr/>
        <a:lstStyle/>
        <a:p>
          <a:endParaRPr lang="en-US"/>
        </a:p>
      </dgm:t>
    </dgm:pt>
    <dgm:pt modelId="{A3930658-8FCE-4698-A8D1-66ECCD01EDB4}" type="sibTrans" cxnId="{2597A9AF-6490-4653-BF24-FD2783ABCD6E}">
      <dgm:prSet/>
      <dgm:spPr/>
      <dgm:t>
        <a:bodyPr/>
        <a:lstStyle/>
        <a:p>
          <a:endParaRPr lang="en-US"/>
        </a:p>
      </dgm:t>
    </dgm:pt>
    <dgm:pt modelId="{24F8682D-2A72-4F39-90BA-CD98A60BADCA}">
      <dgm:prSet/>
      <dgm:spPr/>
      <dgm:t>
        <a:bodyPr/>
        <a:lstStyle/>
        <a:p>
          <a:pPr algn="r"/>
          <a:r>
            <a:rPr lang="he-IL" dirty="0"/>
            <a:t>אנו מתמקדים היום בעיקר בכוויות מחום-יתר</a:t>
          </a:r>
          <a:endParaRPr lang="en-US" dirty="0"/>
        </a:p>
      </dgm:t>
    </dgm:pt>
    <dgm:pt modelId="{B2D67F5D-1B75-47F7-86DA-48CB62FD865C}" type="parTrans" cxnId="{5C0EAC6A-FE48-4B50-B295-02F819F8A855}">
      <dgm:prSet/>
      <dgm:spPr/>
      <dgm:t>
        <a:bodyPr/>
        <a:lstStyle/>
        <a:p>
          <a:endParaRPr lang="en-US"/>
        </a:p>
      </dgm:t>
    </dgm:pt>
    <dgm:pt modelId="{1036E910-D027-4255-8A2A-E529C7C6461F}" type="sibTrans" cxnId="{5C0EAC6A-FE48-4B50-B295-02F819F8A855}">
      <dgm:prSet/>
      <dgm:spPr/>
      <dgm:t>
        <a:bodyPr/>
        <a:lstStyle/>
        <a:p>
          <a:endParaRPr lang="en-US"/>
        </a:p>
      </dgm:t>
    </dgm:pt>
    <dgm:pt modelId="{EF2A9345-7169-4F9E-ABA1-34DD95CC22B5}" type="pres">
      <dgm:prSet presAssocID="{05F79AED-4BA2-4B10-93C9-852E50DAA1CC}" presName="outerComposite" presStyleCnt="0">
        <dgm:presLayoutVars>
          <dgm:chMax val="5"/>
          <dgm:dir/>
          <dgm:resizeHandles val="exact"/>
        </dgm:presLayoutVars>
      </dgm:prSet>
      <dgm:spPr/>
    </dgm:pt>
    <dgm:pt modelId="{4DB9CBB8-D496-4316-8FDC-9C2042140699}" type="pres">
      <dgm:prSet presAssocID="{05F79AED-4BA2-4B10-93C9-852E50DAA1CC}" presName="dummyMaxCanvas" presStyleCnt="0">
        <dgm:presLayoutVars/>
      </dgm:prSet>
      <dgm:spPr/>
    </dgm:pt>
    <dgm:pt modelId="{1E13F160-BD6D-4B90-8E44-A8D79E63E990}" type="pres">
      <dgm:prSet presAssocID="{05F79AED-4BA2-4B10-93C9-852E50DAA1CC}" presName="TwoNodes_1" presStyleLbl="node1" presStyleIdx="0" presStyleCnt="2" custLinFactNeighborX="2975" custLinFactNeighborY="-2656">
        <dgm:presLayoutVars>
          <dgm:bulletEnabled val="1"/>
        </dgm:presLayoutVars>
      </dgm:prSet>
      <dgm:spPr/>
    </dgm:pt>
    <dgm:pt modelId="{D2BFEA6D-6FF4-4630-8765-1FE21DECCAC8}" type="pres">
      <dgm:prSet presAssocID="{05F79AED-4BA2-4B10-93C9-852E50DAA1CC}" presName="TwoNodes_2" presStyleLbl="node1" presStyleIdx="1" presStyleCnt="2" custLinFactNeighborX="0" custLinFactNeighborY="-645">
        <dgm:presLayoutVars>
          <dgm:bulletEnabled val="1"/>
        </dgm:presLayoutVars>
      </dgm:prSet>
      <dgm:spPr/>
    </dgm:pt>
    <dgm:pt modelId="{59F5E1B9-3B32-44C8-AEEA-C425992E2233}" type="pres">
      <dgm:prSet presAssocID="{05F79AED-4BA2-4B10-93C9-852E50DAA1CC}" presName="TwoConn_1-2" presStyleLbl="fgAccFollowNode1" presStyleIdx="0" presStyleCnt="1">
        <dgm:presLayoutVars>
          <dgm:bulletEnabled val="1"/>
        </dgm:presLayoutVars>
      </dgm:prSet>
      <dgm:spPr/>
    </dgm:pt>
    <dgm:pt modelId="{503CC837-4C29-4810-89E9-0D56BC2414BF}" type="pres">
      <dgm:prSet presAssocID="{05F79AED-4BA2-4B10-93C9-852E50DAA1CC}" presName="TwoNodes_1_text" presStyleLbl="node1" presStyleIdx="1" presStyleCnt="2">
        <dgm:presLayoutVars>
          <dgm:bulletEnabled val="1"/>
        </dgm:presLayoutVars>
      </dgm:prSet>
      <dgm:spPr/>
    </dgm:pt>
    <dgm:pt modelId="{7CDA329B-9A89-43B5-8C55-83E5405AF928}" type="pres">
      <dgm:prSet presAssocID="{05F79AED-4BA2-4B10-93C9-852E50DAA1CC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5C0EAC6A-FE48-4B50-B295-02F819F8A855}" srcId="{05F79AED-4BA2-4B10-93C9-852E50DAA1CC}" destId="{24F8682D-2A72-4F39-90BA-CD98A60BADCA}" srcOrd="1" destOrd="0" parTransId="{B2D67F5D-1B75-47F7-86DA-48CB62FD865C}" sibTransId="{1036E910-D027-4255-8A2A-E529C7C6461F}"/>
    <dgm:cxn modelId="{1A372C50-F5C6-4869-933C-6B697E51F9F4}" type="presOf" srcId="{3715E209-763A-401A-8B78-B6BDD98D0FB6}" destId="{1E13F160-BD6D-4B90-8E44-A8D79E63E990}" srcOrd="0" destOrd="0" presId="urn:microsoft.com/office/officeart/2005/8/layout/vProcess5"/>
    <dgm:cxn modelId="{A3440F92-D98A-46F6-8C7D-15CC79791AF8}" type="presOf" srcId="{A3930658-8FCE-4698-A8D1-66ECCD01EDB4}" destId="{59F5E1B9-3B32-44C8-AEEA-C425992E2233}" srcOrd="0" destOrd="0" presId="urn:microsoft.com/office/officeart/2005/8/layout/vProcess5"/>
    <dgm:cxn modelId="{39BB8397-CC21-4A39-A78A-998E6B919E8C}" type="presOf" srcId="{24F8682D-2A72-4F39-90BA-CD98A60BADCA}" destId="{7CDA329B-9A89-43B5-8C55-83E5405AF928}" srcOrd="1" destOrd="0" presId="urn:microsoft.com/office/officeart/2005/8/layout/vProcess5"/>
    <dgm:cxn modelId="{03EA46A2-6113-4E0F-83C8-73861A8C25DD}" type="presOf" srcId="{3715E209-763A-401A-8B78-B6BDD98D0FB6}" destId="{503CC837-4C29-4810-89E9-0D56BC2414BF}" srcOrd="1" destOrd="0" presId="urn:microsoft.com/office/officeart/2005/8/layout/vProcess5"/>
    <dgm:cxn modelId="{15766BAD-5152-4E14-A9FA-F2A9F2B4C373}" type="presOf" srcId="{05F79AED-4BA2-4B10-93C9-852E50DAA1CC}" destId="{EF2A9345-7169-4F9E-ABA1-34DD95CC22B5}" srcOrd="0" destOrd="0" presId="urn:microsoft.com/office/officeart/2005/8/layout/vProcess5"/>
    <dgm:cxn modelId="{2597A9AF-6490-4653-BF24-FD2783ABCD6E}" srcId="{05F79AED-4BA2-4B10-93C9-852E50DAA1CC}" destId="{3715E209-763A-401A-8B78-B6BDD98D0FB6}" srcOrd="0" destOrd="0" parTransId="{BCC97E83-E7A0-43E6-88FE-46D50C0B4788}" sibTransId="{A3930658-8FCE-4698-A8D1-66ECCD01EDB4}"/>
    <dgm:cxn modelId="{3E4267E3-C563-44E5-9BAD-B554C33C49D7}" type="presOf" srcId="{24F8682D-2A72-4F39-90BA-CD98A60BADCA}" destId="{D2BFEA6D-6FF4-4630-8765-1FE21DECCAC8}" srcOrd="0" destOrd="0" presId="urn:microsoft.com/office/officeart/2005/8/layout/vProcess5"/>
    <dgm:cxn modelId="{48E3D56A-97A4-4085-9D2C-9BE517B14C69}" type="presParOf" srcId="{EF2A9345-7169-4F9E-ABA1-34DD95CC22B5}" destId="{4DB9CBB8-D496-4316-8FDC-9C2042140699}" srcOrd="0" destOrd="0" presId="urn:microsoft.com/office/officeart/2005/8/layout/vProcess5"/>
    <dgm:cxn modelId="{A78FEB69-EBCA-4F01-9FE5-D60BC46F6EAF}" type="presParOf" srcId="{EF2A9345-7169-4F9E-ABA1-34DD95CC22B5}" destId="{1E13F160-BD6D-4B90-8E44-A8D79E63E990}" srcOrd="1" destOrd="0" presId="urn:microsoft.com/office/officeart/2005/8/layout/vProcess5"/>
    <dgm:cxn modelId="{764F57E7-C99D-4B93-8607-CAC4D42326D3}" type="presParOf" srcId="{EF2A9345-7169-4F9E-ABA1-34DD95CC22B5}" destId="{D2BFEA6D-6FF4-4630-8765-1FE21DECCAC8}" srcOrd="2" destOrd="0" presId="urn:microsoft.com/office/officeart/2005/8/layout/vProcess5"/>
    <dgm:cxn modelId="{D18AC7AE-FC52-4FF2-84B5-AF6FC79B01C6}" type="presParOf" srcId="{EF2A9345-7169-4F9E-ABA1-34DD95CC22B5}" destId="{59F5E1B9-3B32-44C8-AEEA-C425992E2233}" srcOrd="3" destOrd="0" presId="urn:microsoft.com/office/officeart/2005/8/layout/vProcess5"/>
    <dgm:cxn modelId="{D580DDC0-CDB4-48F0-8A43-B9011D4B201D}" type="presParOf" srcId="{EF2A9345-7169-4F9E-ABA1-34DD95CC22B5}" destId="{503CC837-4C29-4810-89E9-0D56BC2414BF}" srcOrd="4" destOrd="0" presId="urn:microsoft.com/office/officeart/2005/8/layout/vProcess5"/>
    <dgm:cxn modelId="{FECFE679-72B9-4C27-BEF2-A8BCE0658820}" type="presParOf" srcId="{EF2A9345-7169-4F9E-ABA1-34DD95CC22B5}" destId="{7CDA329B-9A89-43B5-8C55-83E5405AF928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3F160-BD6D-4B90-8E44-A8D79E63E990}">
      <dsp:nvSpPr>
        <dsp:cNvPr id="0" name=""/>
        <dsp:cNvSpPr/>
      </dsp:nvSpPr>
      <dsp:spPr>
        <a:xfrm>
          <a:off x="259596" y="0"/>
          <a:ext cx="8725918" cy="13328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 dirty="0"/>
            <a:t>פגיעה בשלמות רקמת העור כתוצאה מחום-יתר, קור-יתר, התחשמלות או חומרים כימיים</a:t>
          </a:r>
          <a:endParaRPr lang="en-US" sz="3300" kern="1200" dirty="0"/>
        </a:p>
      </dsp:txBody>
      <dsp:txXfrm>
        <a:off x="298635" y="39039"/>
        <a:ext cx="7348264" cy="1254820"/>
      </dsp:txXfrm>
    </dsp:sp>
    <dsp:sp modelId="{D2BFEA6D-6FF4-4630-8765-1FE21DECCAC8}">
      <dsp:nvSpPr>
        <dsp:cNvPr id="0" name=""/>
        <dsp:cNvSpPr/>
      </dsp:nvSpPr>
      <dsp:spPr>
        <a:xfrm>
          <a:off x="1539867" y="1620500"/>
          <a:ext cx="8725918" cy="13328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 dirty="0"/>
            <a:t>אנו מתמקדים היום בעיקר בכוויות מחום-יתר</a:t>
          </a:r>
          <a:endParaRPr lang="en-US" sz="3300" kern="1200" dirty="0"/>
        </a:p>
      </dsp:txBody>
      <dsp:txXfrm>
        <a:off x="1578906" y="1659539"/>
        <a:ext cx="6241588" cy="1254820"/>
      </dsp:txXfrm>
    </dsp:sp>
    <dsp:sp modelId="{59F5E1B9-3B32-44C8-AEEA-C425992E2233}">
      <dsp:nvSpPr>
        <dsp:cNvPr id="0" name=""/>
        <dsp:cNvSpPr/>
      </dsp:nvSpPr>
      <dsp:spPr>
        <a:xfrm>
          <a:off x="7859534" y="1047806"/>
          <a:ext cx="866383" cy="86638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054470" y="1047806"/>
        <a:ext cx="476511" cy="651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295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908515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12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2C49A76-CF91-4B1D-AFC3-9AE7FB45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9161222-84AB-4FF2-A688-06FA6F038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795AC79-20B6-4A1F-A1EA-C6C9A24A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859FE-9962-430D-95AC-FCF1A1F1B8D5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9ECDF2B-71E0-4E28-95C2-9B594EDCB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F8B231D-6466-407B-B3F5-5BF28B07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33FC-4D7A-46BF-98EF-EF45B07E81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874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CA0AF14-687B-4939-8AEF-26F5B0F0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859FE-9962-430D-95AC-FCF1A1F1B8D5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DF65031-4CC2-4A60-940F-A00B18FC9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9B6854-E0AD-4500-897C-ED0364178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33FC-4D7A-46BF-98EF-EF45B07E81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678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ט"ו/טבת/תשפ"ב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6948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2887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CA0AF14-687B-4939-8AEF-26F5B0F0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859FE-9962-430D-95AC-FCF1A1F1B8D5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DF65031-4CC2-4A60-940F-A00B18FC9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9B6854-E0AD-4500-897C-ED0364178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33FC-4D7A-46BF-98EF-EF45B07E81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481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43926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CA0AF14-687B-4939-8AEF-26F5B0F0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859FE-9962-430D-95AC-FCF1A1F1B8D5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DF65031-4CC2-4A60-940F-A00B18FC9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9B6854-E0AD-4500-897C-ED0364178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33FC-4D7A-46BF-98EF-EF45B07E81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374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01464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CA0AF14-687B-4939-8AEF-26F5B0F0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859FE-9962-430D-95AC-FCF1A1F1B8D5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DF65031-4CC2-4A60-940F-A00B18FC9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9B6854-E0AD-4500-897C-ED0364178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33FC-4D7A-46BF-98EF-EF45B07E81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9882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29343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CA0AF14-687B-4939-8AEF-26F5B0F0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859FE-9962-430D-95AC-FCF1A1F1B8D5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DF65031-4CC2-4A60-940F-A00B18FC9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9B6854-E0AD-4500-897C-ED0364178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33FC-4D7A-46BF-98EF-EF45B07E81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9452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31953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CA0AF14-687B-4939-8AEF-26F5B0F0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859FE-9962-430D-95AC-FCF1A1F1B8D5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DF65031-4CC2-4A60-940F-A00B18FC9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9B6854-E0AD-4500-897C-ED0364178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33FC-4D7A-46BF-98EF-EF45B07E81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3981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 userDrawn="1"/>
        </p:nvSpPr>
        <p:spPr>
          <a:xfrm>
            <a:off x="152312" y="5888513"/>
            <a:ext cx="1887523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90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1F4B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1F4B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1F4B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3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52312" y="5888513"/>
            <a:ext cx="1887523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4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1F4B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1F4B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1F4B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0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83" r:id="rId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2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3687" cy="6412787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99070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4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1874991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1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72989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6" Type="http://schemas.microsoft.com/office/2007/relationships/hdphoto" Target="../media/hdphoto3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6.wdp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078522" y="681594"/>
            <a:ext cx="6096000" cy="161582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e-IL" sz="2400" b="1" dirty="0">
                <a:solidFill>
                  <a:srgbClr val="2B296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מניעת כוויות</a:t>
            </a:r>
          </a:p>
          <a:p>
            <a:pPr algn="ctr"/>
            <a:r>
              <a:rPr lang="he-IL" sz="2400" dirty="0">
                <a:solidFill>
                  <a:srgbClr val="2B296D"/>
                </a:solidFill>
                <a:latin typeface="Arial" panose="020B0604020202020204" pitchFamily="34" charset="0"/>
              </a:rPr>
              <a:t>שבוע המודעות למניעת כוויות בילדים</a:t>
            </a:r>
          </a:p>
          <a:p>
            <a:pPr algn="ctr"/>
            <a:r>
              <a:rPr lang="he-IL" sz="2400" dirty="0">
                <a:solidFill>
                  <a:srgbClr val="2B296D"/>
                </a:solidFill>
                <a:latin typeface="Arial" panose="020B0604020202020204" pitchFamily="34" charset="0"/>
              </a:rPr>
              <a:t>כיתות א'-ג' לציבור החרדי</a:t>
            </a:r>
            <a:endParaRPr lang="he-IL" sz="2400" dirty="0"/>
          </a:p>
          <a:p>
            <a:pPr algn="ctr"/>
            <a:endParaRPr lang="he-IL" sz="900" dirty="0"/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5055351" y="1345527"/>
            <a:ext cx="3129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77D605DE-9196-4A7D-8EF3-F0D985A39A5C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118A430-2797-450F-9921-41F88D2FEE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45" t="75028" r="56526" b="9717"/>
          <a:stretch/>
        </p:blipFill>
        <p:spPr>
          <a:xfrm>
            <a:off x="1326496" y="5424406"/>
            <a:ext cx="4221898" cy="1046136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E048E3C-6C23-4864-9108-D41BCEED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993" y="5661900"/>
            <a:ext cx="2196490" cy="80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70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875742E-8FDE-43BE-9A32-5D19E84D2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336" y="321004"/>
            <a:ext cx="8532603" cy="1325563"/>
          </a:xfrm>
        </p:spPr>
        <p:txBody>
          <a:bodyPr/>
          <a:lstStyle/>
          <a:p>
            <a:pPr algn="ctr"/>
            <a:r>
              <a:rPr lang="he-IL" b="1" dirty="0"/>
              <a:t>למה אנחנו כאן ?</a:t>
            </a:r>
            <a:br>
              <a:rPr lang="he-IL" dirty="0"/>
            </a:br>
            <a:r>
              <a:rPr lang="he-IL" dirty="0"/>
              <a:t>לקיים "ונשמרתם מאד לנפשותיכם!"</a:t>
            </a:r>
            <a:endParaRPr lang="en-US" dirty="0"/>
          </a:p>
        </p:txBody>
      </p:sp>
      <p:grpSp>
        <p:nvGrpSpPr>
          <p:cNvPr id="16" name="קבוצה 15">
            <a:extLst>
              <a:ext uri="{FF2B5EF4-FFF2-40B4-BE49-F238E27FC236}">
                <a16:creationId xmlns:a16="http://schemas.microsoft.com/office/drawing/2014/main" id="{B7DC1398-EE99-4845-BA38-0191BF1445A9}"/>
              </a:ext>
            </a:extLst>
          </p:cNvPr>
          <p:cNvGrpSpPr/>
          <p:nvPr/>
        </p:nvGrpSpPr>
        <p:grpSpPr>
          <a:xfrm>
            <a:off x="2520330" y="2029274"/>
            <a:ext cx="8947149" cy="4276192"/>
            <a:chOff x="2520330" y="2029274"/>
            <a:chExt cx="8947149" cy="4276192"/>
          </a:xfrm>
        </p:grpSpPr>
        <p:sp>
          <p:nvSpPr>
            <p:cNvPr id="6" name="צורה חופשית: צורה 5">
              <a:extLst>
                <a:ext uri="{FF2B5EF4-FFF2-40B4-BE49-F238E27FC236}">
                  <a16:creationId xmlns:a16="http://schemas.microsoft.com/office/drawing/2014/main" id="{2E1F21F1-7043-42EE-A5B4-F64243955C28}"/>
                </a:ext>
              </a:extLst>
            </p:cNvPr>
            <p:cNvSpPr/>
            <p:nvPr/>
          </p:nvSpPr>
          <p:spPr>
            <a:xfrm>
              <a:off x="2520330" y="2109705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961212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kern="1200" dirty="0"/>
                <a:t>אלפי ילדים נכווים כל שנה</a:t>
              </a:r>
              <a:endParaRPr lang="en-US" sz="2100" kern="1200" dirty="0"/>
            </a:p>
          </p:txBody>
        </p:sp>
        <p:sp>
          <p:nvSpPr>
            <p:cNvPr id="7" name="צורה חופשית: צורה 6">
              <a:extLst>
                <a:ext uri="{FF2B5EF4-FFF2-40B4-BE49-F238E27FC236}">
                  <a16:creationId xmlns:a16="http://schemas.microsoft.com/office/drawing/2014/main" id="{C09E5A02-E2DD-41AF-B307-62BD48D0DBEC}"/>
                </a:ext>
              </a:extLst>
            </p:cNvPr>
            <p:cNvSpPr/>
            <p:nvPr/>
          </p:nvSpPr>
          <p:spPr>
            <a:xfrm>
              <a:off x="3034791" y="2969836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1107495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kern="1200" dirty="0"/>
                <a:t>רוב הילדים שנכווים הם בגילאי 0-4</a:t>
              </a:r>
              <a:endParaRPr lang="en-US" sz="2100" kern="1200" dirty="0"/>
            </a:p>
          </p:txBody>
        </p:sp>
        <p:sp>
          <p:nvSpPr>
            <p:cNvPr id="9" name="צורה חופשית: צורה 8">
              <a:extLst>
                <a:ext uri="{FF2B5EF4-FFF2-40B4-BE49-F238E27FC236}">
                  <a16:creationId xmlns:a16="http://schemas.microsoft.com/office/drawing/2014/main" id="{9BE5AC92-5C82-4370-94A5-C78973422048}"/>
                </a:ext>
              </a:extLst>
            </p:cNvPr>
            <p:cNvSpPr/>
            <p:nvPr/>
          </p:nvSpPr>
          <p:spPr>
            <a:xfrm>
              <a:off x="3549252" y="3829967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1107495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kern="1200" dirty="0"/>
                <a:t>רוב המקרים קורים בבית, בעיקר במטבח</a:t>
              </a:r>
              <a:endParaRPr lang="en-US" sz="2100" kern="1200" dirty="0"/>
            </a:p>
          </p:txBody>
        </p:sp>
        <p:sp>
          <p:nvSpPr>
            <p:cNvPr id="10" name="צורה חופשית: צורה 9">
              <a:extLst>
                <a:ext uri="{FF2B5EF4-FFF2-40B4-BE49-F238E27FC236}">
                  <a16:creationId xmlns:a16="http://schemas.microsoft.com/office/drawing/2014/main" id="{B4DA57AD-CF57-4089-A9B6-E53DB4C78A5C}"/>
                </a:ext>
              </a:extLst>
            </p:cNvPr>
            <p:cNvSpPr/>
            <p:nvPr/>
          </p:nvSpPr>
          <p:spPr>
            <a:xfrm>
              <a:off x="4063713" y="4690098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1107495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kern="1200" dirty="0"/>
                <a:t>כוויות בילדים מסוכנות במיוחד וגורמות לילדים סבל רב!</a:t>
              </a:r>
              <a:endParaRPr lang="en-US" sz="2100" kern="1200" dirty="0"/>
            </a:p>
          </p:txBody>
        </p:sp>
        <p:sp>
          <p:nvSpPr>
            <p:cNvPr id="11" name="צורה חופשית: צורה 10">
              <a:extLst>
                <a:ext uri="{FF2B5EF4-FFF2-40B4-BE49-F238E27FC236}">
                  <a16:creationId xmlns:a16="http://schemas.microsoft.com/office/drawing/2014/main" id="{8E2D18A0-7634-42D7-B774-A799BA2EE5E7}"/>
                </a:ext>
              </a:extLst>
            </p:cNvPr>
            <p:cNvSpPr/>
            <p:nvPr/>
          </p:nvSpPr>
          <p:spPr>
            <a:xfrm>
              <a:off x="4578174" y="5550229"/>
              <a:ext cx="6889305" cy="755237"/>
            </a:xfrm>
            <a:custGeom>
              <a:avLst/>
              <a:gdLst>
                <a:gd name="connsiteX0" fmla="*/ 0 w 6889305"/>
                <a:gd name="connsiteY0" fmla="*/ 75524 h 755237"/>
                <a:gd name="connsiteX1" fmla="*/ 75524 w 6889305"/>
                <a:gd name="connsiteY1" fmla="*/ 0 h 755237"/>
                <a:gd name="connsiteX2" fmla="*/ 6813781 w 6889305"/>
                <a:gd name="connsiteY2" fmla="*/ 0 h 755237"/>
                <a:gd name="connsiteX3" fmla="*/ 6889305 w 6889305"/>
                <a:gd name="connsiteY3" fmla="*/ 75524 h 755237"/>
                <a:gd name="connsiteX4" fmla="*/ 6889305 w 6889305"/>
                <a:gd name="connsiteY4" fmla="*/ 679713 h 755237"/>
                <a:gd name="connsiteX5" fmla="*/ 6813781 w 6889305"/>
                <a:gd name="connsiteY5" fmla="*/ 755237 h 755237"/>
                <a:gd name="connsiteX6" fmla="*/ 75524 w 6889305"/>
                <a:gd name="connsiteY6" fmla="*/ 755237 h 755237"/>
                <a:gd name="connsiteX7" fmla="*/ 0 w 6889305"/>
                <a:gd name="connsiteY7" fmla="*/ 679713 h 755237"/>
                <a:gd name="connsiteX8" fmla="*/ 0 w 6889305"/>
                <a:gd name="connsiteY8" fmla="*/ 75524 h 75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9305" h="755237">
                  <a:moveTo>
                    <a:pt x="0" y="75524"/>
                  </a:moveTo>
                  <a:cubicBezTo>
                    <a:pt x="0" y="33813"/>
                    <a:pt x="33813" y="0"/>
                    <a:pt x="75524" y="0"/>
                  </a:cubicBezTo>
                  <a:lnTo>
                    <a:pt x="6813781" y="0"/>
                  </a:lnTo>
                  <a:cubicBezTo>
                    <a:pt x="6855492" y="0"/>
                    <a:pt x="6889305" y="33813"/>
                    <a:pt x="6889305" y="75524"/>
                  </a:cubicBezTo>
                  <a:lnTo>
                    <a:pt x="6889305" y="679713"/>
                  </a:lnTo>
                  <a:cubicBezTo>
                    <a:pt x="6889305" y="721424"/>
                    <a:pt x="6855492" y="755237"/>
                    <a:pt x="6813781" y="755237"/>
                  </a:cubicBezTo>
                  <a:lnTo>
                    <a:pt x="75524" y="755237"/>
                  </a:lnTo>
                  <a:cubicBezTo>
                    <a:pt x="33813" y="755237"/>
                    <a:pt x="0" y="721424"/>
                    <a:pt x="0" y="679713"/>
                  </a:cubicBezTo>
                  <a:lnTo>
                    <a:pt x="0" y="75524"/>
                  </a:lnTo>
                  <a:close/>
                </a:path>
              </a:pathLst>
            </a:custGeom>
            <a:solidFill>
              <a:srgbClr val="EB8E6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30" tIns="102130" rIns="1107495" bIns="10213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2100" b="1" kern="1200"/>
                <a:t>עזרו לנו לעשות שינוי!</a:t>
              </a:r>
              <a:endParaRPr lang="en-US" sz="2100" kern="1200"/>
            </a:p>
          </p:txBody>
        </p:sp>
        <p:sp>
          <p:nvSpPr>
            <p:cNvPr id="12" name="צורה חופשית: צורה 11">
              <a:extLst>
                <a:ext uri="{FF2B5EF4-FFF2-40B4-BE49-F238E27FC236}">
                  <a16:creationId xmlns:a16="http://schemas.microsoft.com/office/drawing/2014/main" id="{5E0536C6-EEBB-4C97-91B5-2F9B2FA28C33}"/>
                </a:ext>
              </a:extLst>
            </p:cNvPr>
            <p:cNvSpPr/>
            <p:nvPr/>
          </p:nvSpPr>
          <p:spPr>
            <a:xfrm>
              <a:off x="8918731" y="2661447"/>
              <a:ext cx="490904" cy="490904"/>
            </a:xfrm>
            <a:custGeom>
              <a:avLst/>
              <a:gdLst>
                <a:gd name="connsiteX0" fmla="*/ 0 w 490904"/>
                <a:gd name="connsiteY0" fmla="*/ 269997 h 490904"/>
                <a:gd name="connsiteX1" fmla="*/ 110453 w 490904"/>
                <a:gd name="connsiteY1" fmla="*/ 269997 h 490904"/>
                <a:gd name="connsiteX2" fmla="*/ 110453 w 490904"/>
                <a:gd name="connsiteY2" fmla="*/ 0 h 490904"/>
                <a:gd name="connsiteX3" fmla="*/ 380451 w 490904"/>
                <a:gd name="connsiteY3" fmla="*/ 0 h 490904"/>
                <a:gd name="connsiteX4" fmla="*/ 380451 w 490904"/>
                <a:gd name="connsiteY4" fmla="*/ 269997 h 490904"/>
                <a:gd name="connsiteX5" fmla="*/ 490904 w 490904"/>
                <a:gd name="connsiteY5" fmla="*/ 269997 h 490904"/>
                <a:gd name="connsiteX6" fmla="*/ 245452 w 490904"/>
                <a:gd name="connsiteY6" fmla="*/ 490904 h 490904"/>
                <a:gd name="connsiteX7" fmla="*/ 0 w 490904"/>
                <a:gd name="connsiteY7" fmla="*/ 269997 h 49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0904" h="490904">
                  <a:moveTo>
                    <a:pt x="0" y="269997"/>
                  </a:moveTo>
                  <a:lnTo>
                    <a:pt x="110453" y="269997"/>
                  </a:lnTo>
                  <a:lnTo>
                    <a:pt x="110453" y="0"/>
                  </a:lnTo>
                  <a:lnTo>
                    <a:pt x="380451" y="0"/>
                  </a:lnTo>
                  <a:lnTo>
                    <a:pt x="380451" y="269997"/>
                  </a:lnTo>
                  <a:lnTo>
                    <a:pt x="490904" y="269997"/>
                  </a:lnTo>
                  <a:lnTo>
                    <a:pt x="245452" y="490904"/>
                  </a:lnTo>
                  <a:lnTo>
                    <a:pt x="0" y="269997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8393" tIns="27940" rIns="138393" bIns="149439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sp>
          <p:nvSpPr>
            <p:cNvPr id="13" name="צורה חופשית: צורה 12">
              <a:extLst>
                <a:ext uri="{FF2B5EF4-FFF2-40B4-BE49-F238E27FC236}">
                  <a16:creationId xmlns:a16="http://schemas.microsoft.com/office/drawing/2014/main" id="{9DE531A7-B3FD-4908-A498-5995B69EB1E5}"/>
                </a:ext>
              </a:extLst>
            </p:cNvPr>
            <p:cNvSpPr/>
            <p:nvPr/>
          </p:nvSpPr>
          <p:spPr>
            <a:xfrm>
              <a:off x="9433192" y="3521578"/>
              <a:ext cx="490904" cy="490904"/>
            </a:xfrm>
            <a:custGeom>
              <a:avLst/>
              <a:gdLst>
                <a:gd name="connsiteX0" fmla="*/ 0 w 490904"/>
                <a:gd name="connsiteY0" fmla="*/ 269997 h 490904"/>
                <a:gd name="connsiteX1" fmla="*/ 110453 w 490904"/>
                <a:gd name="connsiteY1" fmla="*/ 269997 h 490904"/>
                <a:gd name="connsiteX2" fmla="*/ 110453 w 490904"/>
                <a:gd name="connsiteY2" fmla="*/ 0 h 490904"/>
                <a:gd name="connsiteX3" fmla="*/ 380451 w 490904"/>
                <a:gd name="connsiteY3" fmla="*/ 0 h 490904"/>
                <a:gd name="connsiteX4" fmla="*/ 380451 w 490904"/>
                <a:gd name="connsiteY4" fmla="*/ 269997 h 490904"/>
                <a:gd name="connsiteX5" fmla="*/ 490904 w 490904"/>
                <a:gd name="connsiteY5" fmla="*/ 269997 h 490904"/>
                <a:gd name="connsiteX6" fmla="*/ 245452 w 490904"/>
                <a:gd name="connsiteY6" fmla="*/ 490904 h 490904"/>
                <a:gd name="connsiteX7" fmla="*/ 0 w 490904"/>
                <a:gd name="connsiteY7" fmla="*/ 269997 h 49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0904" h="490904">
                  <a:moveTo>
                    <a:pt x="0" y="269997"/>
                  </a:moveTo>
                  <a:lnTo>
                    <a:pt x="110453" y="269997"/>
                  </a:lnTo>
                  <a:lnTo>
                    <a:pt x="110453" y="0"/>
                  </a:lnTo>
                  <a:lnTo>
                    <a:pt x="380451" y="0"/>
                  </a:lnTo>
                  <a:lnTo>
                    <a:pt x="380451" y="269997"/>
                  </a:lnTo>
                  <a:lnTo>
                    <a:pt x="490904" y="269997"/>
                  </a:lnTo>
                  <a:lnTo>
                    <a:pt x="245452" y="490904"/>
                  </a:lnTo>
                  <a:lnTo>
                    <a:pt x="0" y="269997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8393" tIns="27940" rIns="138393" bIns="149439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sp>
          <p:nvSpPr>
            <p:cNvPr id="14" name="צורה חופשית: צורה 13">
              <a:extLst>
                <a:ext uri="{FF2B5EF4-FFF2-40B4-BE49-F238E27FC236}">
                  <a16:creationId xmlns:a16="http://schemas.microsoft.com/office/drawing/2014/main" id="{BB178136-20EC-4387-9605-105D837C90B4}"/>
                </a:ext>
              </a:extLst>
            </p:cNvPr>
            <p:cNvSpPr/>
            <p:nvPr/>
          </p:nvSpPr>
          <p:spPr>
            <a:xfrm>
              <a:off x="9947653" y="4369122"/>
              <a:ext cx="490904" cy="490904"/>
            </a:xfrm>
            <a:custGeom>
              <a:avLst/>
              <a:gdLst>
                <a:gd name="connsiteX0" fmla="*/ 0 w 490904"/>
                <a:gd name="connsiteY0" fmla="*/ 269997 h 490904"/>
                <a:gd name="connsiteX1" fmla="*/ 110453 w 490904"/>
                <a:gd name="connsiteY1" fmla="*/ 269997 h 490904"/>
                <a:gd name="connsiteX2" fmla="*/ 110453 w 490904"/>
                <a:gd name="connsiteY2" fmla="*/ 0 h 490904"/>
                <a:gd name="connsiteX3" fmla="*/ 380451 w 490904"/>
                <a:gd name="connsiteY3" fmla="*/ 0 h 490904"/>
                <a:gd name="connsiteX4" fmla="*/ 380451 w 490904"/>
                <a:gd name="connsiteY4" fmla="*/ 269997 h 490904"/>
                <a:gd name="connsiteX5" fmla="*/ 490904 w 490904"/>
                <a:gd name="connsiteY5" fmla="*/ 269997 h 490904"/>
                <a:gd name="connsiteX6" fmla="*/ 245452 w 490904"/>
                <a:gd name="connsiteY6" fmla="*/ 490904 h 490904"/>
                <a:gd name="connsiteX7" fmla="*/ 0 w 490904"/>
                <a:gd name="connsiteY7" fmla="*/ 269997 h 49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0904" h="490904">
                  <a:moveTo>
                    <a:pt x="0" y="269997"/>
                  </a:moveTo>
                  <a:lnTo>
                    <a:pt x="110453" y="269997"/>
                  </a:lnTo>
                  <a:lnTo>
                    <a:pt x="110453" y="0"/>
                  </a:lnTo>
                  <a:lnTo>
                    <a:pt x="380451" y="0"/>
                  </a:lnTo>
                  <a:lnTo>
                    <a:pt x="380451" y="269997"/>
                  </a:lnTo>
                  <a:lnTo>
                    <a:pt x="490904" y="269997"/>
                  </a:lnTo>
                  <a:lnTo>
                    <a:pt x="245452" y="490904"/>
                  </a:lnTo>
                  <a:lnTo>
                    <a:pt x="0" y="269997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8393" tIns="27940" rIns="138393" bIns="149439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sp>
          <p:nvSpPr>
            <p:cNvPr id="15" name="צורה חופשית: צורה 14">
              <a:extLst>
                <a:ext uri="{FF2B5EF4-FFF2-40B4-BE49-F238E27FC236}">
                  <a16:creationId xmlns:a16="http://schemas.microsoft.com/office/drawing/2014/main" id="{26F5F5B6-0847-42B8-B8FC-CE7793F0E74A}"/>
                </a:ext>
              </a:extLst>
            </p:cNvPr>
            <p:cNvSpPr/>
            <p:nvPr/>
          </p:nvSpPr>
          <p:spPr>
            <a:xfrm>
              <a:off x="10462114" y="5237645"/>
              <a:ext cx="490904" cy="490904"/>
            </a:xfrm>
            <a:custGeom>
              <a:avLst/>
              <a:gdLst>
                <a:gd name="connsiteX0" fmla="*/ 0 w 490904"/>
                <a:gd name="connsiteY0" fmla="*/ 269997 h 490904"/>
                <a:gd name="connsiteX1" fmla="*/ 110453 w 490904"/>
                <a:gd name="connsiteY1" fmla="*/ 269997 h 490904"/>
                <a:gd name="connsiteX2" fmla="*/ 110453 w 490904"/>
                <a:gd name="connsiteY2" fmla="*/ 0 h 490904"/>
                <a:gd name="connsiteX3" fmla="*/ 380451 w 490904"/>
                <a:gd name="connsiteY3" fmla="*/ 0 h 490904"/>
                <a:gd name="connsiteX4" fmla="*/ 380451 w 490904"/>
                <a:gd name="connsiteY4" fmla="*/ 269997 h 490904"/>
                <a:gd name="connsiteX5" fmla="*/ 490904 w 490904"/>
                <a:gd name="connsiteY5" fmla="*/ 269997 h 490904"/>
                <a:gd name="connsiteX6" fmla="*/ 245452 w 490904"/>
                <a:gd name="connsiteY6" fmla="*/ 490904 h 490904"/>
                <a:gd name="connsiteX7" fmla="*/ 0 w 490904"/>
                <a:gd name="connsiteY7" fmla="*/ 269997 h 49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0904" h="490904">
                  <a:moveTo>
                    <a:pt x="0" y="269997"/>
                  </a:moveTo>
                  <a:lnTo>
                    <a:pt x="110453" y="269997"/>
                  </a:lnTo>
                  <a:lnTo>
                    <a:pt x="110453" y="0"/>
                  </a:lnTo>
                  <a:lnTo>
                    <a:pt x="380451" y="0"/>
                  </a:lnTo>
                  <a:lnTo>
                    <a:pt x="380451" y="269997"/>
                  </a:lnTo>
                  <a:lnTo>
                    <a:pt x="490904" y="269997"/>
                  </a:lnTo>
                  <a:lnTo>
                    <a:pt x="245452" y="490904"/>
                  </a:lnTo>
                  <a:lnTo>
                    <a:pt x="0" y="269997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8393" tIns="27940" rIns="138393" bIns="149439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pic>
          <p:nvPicPr>
            <p:cNvPr id="17" name="גרפיקה 16" descr="קבוצה">
              <a:extLst>
                <a:ext uri="{FF2B5EF4-FFF2-40B4-BE49-F238E27FC236}">
                  <a16:creationId xmlns:a16="http://schemas.microsoft.com/office/drawing/2014/main" id="{E4586CF4-2709-4BDD-B07E-BD11A772BA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24065"/>
            <a:stretch/>
          </p:blipFill>
          <p:spPr>
            <a:xfrm>
              <a:off x="5612077" y="2029274"/>
              <a:ext cx="1246682" cy="721445"/>
            </a:xfrm>
            <a:prstGeom prst="rect">
              <a:avLst/>
            </a:prstGeom>
          </p:spPr>
        </p:pic>
        <p:pic>
          <p:nvPicPr>
            <p:cNvPr id="19" name="גרפיקה 18" descr="תינוק זוחל">
              <a:extLst>
                <a:ext uri="{FF2B5EF4-FFF2-40B4-BE49-F238E27FC236}">
                  <a16:creationId xmlns:a16="http://schemas.microsoft.com/office/drawing/2014/main" id="{433E44DC-9975-4967-8741-23A42472F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6993905" y="3035981"/>
              <a:ext cx="678985" cy="678985"/>
            </a:xfrm>
            <a:prstGeom prst="rect">
              <a:avLst/>
            </a:prstGeom>
          </p:spPr>
        </p:pic>
        <p:pic>
          <p:nvPicPr>
            <p:cNvPr id="21" name="גרפיקה 20" descr="תה">
              <a:extLst>
                <a:ext uri="{FF2B5EF4-FFF2-40B4-BE49-F238E27FC236}">
                  <a16:creationId xmlns:a16="http://schemas.microsoft.com/office/drawing/2014/main" id="{984B7E7A-B8B8-44E5-BC56-A949B6734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28165" y="3889939"/>
              <a:ext cx="635293" cy="635293"/>
            </a:xfrm>
            <a:prstGeom prst="rect">
              <a:avLst/>
            </a:prstGeom>
          </p:spPr>
        </p:pic>
        <p:pic>
          <p:nvPicPr>
            <p:cNvPr id="23" name="גרפיקה 22" descr="דוכן">
              <a:extLst>
                <a:ext uri="{FF2B5EF4-FFF2-40B4-BE49-F238E27FC236}">
                  <a16:creationId xmlns:a16="http://schemas.microsoft.com/office/drawing/2014/main" id="{BE6F1DC8-8370-4CDE-9256-8A416F75F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75638" y="5630708"/>
              <a:ext cx="674758" cy="67475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F79B578-5ACE-48F0-BED3-5633FC2A7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9853160" y="4907764"/>
              <a:ext cx="385767" cy="385767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834D3B8-C087-4C80-97C7-94D547B42B4B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63334593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5CB132B-41BA-4650-864D-1ADBCD17B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pPr algn="r"/>
            <a:r>
              <a:rPr lang="he-IL" dirty="0">
                <a:solidFill>
                  <a:schemeClr val="bg1"/>
                </a:solidFill>
              </a:rPr>
              <a:t>       </a:t>
            </a:r>
            <a:r>
              <a:rPr lang="he-IL" sz="4800" dirty="0">
                <a:solidFill>
                  <a:schemeClr val="tx1">
                    <a:lumMod val="95000"/>
                  </a:schemeClr>
                </a:solidFill>
              </a:rPr>
              <a:t>מהי כוויה?</a:t>
            </a:r>
            <a:endParaRPr lang="en-US" sz="4800" dirty="0">
              <a:solidFill>
                <a:schemeClr val="tx1">
                  <a:lumMod val="95000"/>
                </a:schemeClr>
              </a:solidFill>
            </a:endParaRPr>
          </a:p>
        </p:txBody>
      </p:sp>
      <p:graphicFrame>
        <p:nvGraphicFramePr>
          <p:cNvPr id="29" name="מציין מיקום תוכן 2">
            <a:extLst>
              <a:ext uri="{FF2B5EF4-FFF2-40B4-BE49-F238E27FC236}">
                <a16:creationId xmlns:a16="http://schemas.microsoft.com/office/drawing/2014/main" id="{AF052C2C-ED83-41AD-9081-2473ECBC2C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10230" y="2388064"/>
          <a:ext cx="10265786" cy="2961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6EE97025-BF10-4EAE-B0A0-C1C8DD9C64B6}"/>
              </a:ext>
            </a:extLst>
          </p:cNvPr>
          <p:cNvSpPr txBox="1"/>
          <p:nvPr/>
        </p:nvSpPr>
        <p:spPr>
          <a:xfrm>
            <a:off x="11221278" y="218661"/>
            <a:ext cx="67586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  <a:p>
            <a:r>
              <a:rPr lang="he-IL" dirty="0">
                <a:solidFill>
                  <a:schemeClr val="bg1">
                    <a:lumMod val="75000"/>
                    <a:lumOff val="25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72550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46B93A-A7AD-4146-82C8-FD5796BE9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591" y="374769"/>
            <a:ext cx="8911687" cy="1280890"/>
          </a:xfrm>
        </p:spPr>
        <p:txBody>
          <a:bodyPr/>
          <a:lstStyle/>
          <a:p>
            <a:pPr algn="ctr"/>
            <a:r>
              <a:rPr lang="he-IL" dirty="0"/>
              <a:t>תפקידי העור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B194703-4A90-4D24-8345-37C3ED4DC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7806" y="1548067"/>
            <a:ext cx="8532603" cy="4351338"/>
          </a:xfrm>
        </p:spPr>
        <p:txBody>
          <a:bodyPr>
            <a:normAutofit/>
          </a:bodyPr>
          <a:lstStyle/>
          <a:p>
            <a:r>
              <a:rPr lang="he-IL" sz="3200" dirty="0"/>
              <a:t>חציצה-הגנה ואטימה:</a:t>
            </a:r>
          </a:p>
          <a:p>
            <a:pPr lvl="1"/>
            <a:r>
              <a:rPr lang="he-IL" sz="2800" dirty="0"/>
              <a:t>בידוד והגנה מפני זיהומים</a:t>
            </a:r>
          </a:p>
          <a:p>
            <a:pPr lvl="1"/>
            <a:r>
              <a:rPr lang="he-IL" sz="2800" dirty="0"/>
              <a:t>מניעת זליגת נוזלים מהגוף</a:t>
            </a:r>
          </a:p>
          <a:p>
            <a:r>
              <a:rPr lang="he-IL" sz="3200" dirty="0"/>
              <a:t>ויסות חום</a:t>
            </a:r>
          </a:p>
          <a:p>
            <a:r>
              <a:rPr lang="he-IL" sz="3200" dirty="0"/>
              <a:t>חישה</a:t>
            </a:r>
            <a:endParaRPr lang="en-US" sz="3200" dirty="0"/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4E19866F-BEE3-4DCE-8D00-2F4C15CC967A}"/>
              </a:ext>
            </a:extLst>
          </p:cNvPr>
          <p:cNvGrpSpPr/>
          <p:nvPr/>
        </p:nvGrpSpPr>
        <p:grpSpPr>
          <a:xfrm>
            <a:off x="3640977" y="1655659"/>
            <a:ext cx="3373130" cy="4452879"/>
            <a:chOff x="6847695" y="924064"/>
            <a:chExt cx="4502193" cy="6082916"/>
          </a:xfrm>
        </p:grpSpPr>
        <p:pic>
          <p:nvPicPr>
            <p:cNvPr id="5" name="Picture 14">
              <a:extLst>
                <a:ext uri="{FF2B5EF4-FFF2-40B4-BE49-F238E27FC236}">
                  <a16:creationId xmlns:a16="http://schemas.microsoft.com/office/drawing/2014/main" id="{AAEDDD5E-4649-43F3-AD6E-3987F7CFB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6719" b="81901" l="34553" r="52782">
                          <a14:foregroundMark x1="41288" y1="44010" x2="38507" y2="42057"/>
                          <a14:foregroundMark x1="38507" y1="42057" x2="40556" y2="47786"/>
                          <a14:foregroundMark x1="40556" y1="47786" x2="43411" y2="49479"/>
                          <a14:foregroundMark x1="43411" y1="49479" x2="45388" y2="47917"/>
                          <a14:foregroundMark x1="45388" y1="47917" x2="43485" y2="44922"/>
                          <a14:foregroundMark x1="43485" y1="44922" x2="45681" y2="46745"/>
                          <a14:foregroundMark x1="45681" y1="46745" x2="43485" y2="44401"/>
                          <a14:foregroundMark x1="43485" y1="44401" x2="45900" y2="42708"/>
                          <a14:foregroundMark x1="45900" y1="42708" x2="44876" y2="38672"/>
                          <a14:foregroundMark x1="44876" y1="38672" x2="42533" y2="36198"/>
                          <a14:foregroundMark x1="42533" y1="36198" x2="40264" y2="36719"/>
                          <a14:foregroundMark x1="40264" y1="36719" x2="43338" y2="36849"/>
                          <a14:foregroundMark x1="43338" y1="36849" x2="41435" y2="38151"/>
                          <a14:foregroundMark x1="41435" y1="38151" x2="45681" y2="39583"/>
                          <a14:foregroundMark x1="45681" y1="39583" x2="43777" y2="38021"/>
                          <a14:foregroundMark x1="43777" y1="38021" x2="45900" y2="38411"/>
                          <a14:foregroundMark x1="45900" y1="38411" x2="44583" y2="35677"/>
                          <a14:foregroundMark x1="44583" y1="35677" x2="46706" y2="38281"/>
                          <a14:foregroundMark x1="46706" y1="38281" x2="44729" y2="35547"/>
                          <a14:foregroundMark x1="44729" y1="35547" x2="42533" y2="36589"/>
                          <a14:foregroundMark x1="42533" y1="36589" x2="40556" y2="38672"/>
                          <a14:foregroundMark x1="40556" y1="38672" x2="42826" y2="37630"/>
                          <a14:foregroundMark x1="42826" y1="37630" x2="40190" y2="38932"/>
                          <a14:foregroundMark x1="40190" y1="38932" x2="42533" y2="39063"/>
                          <a14:foregroundMark x1="42533" y1="39063" x2="40337" y2="39193"/>
                          <a14:foregroundMark x1="40337" y1="39193" x2="42387" y2="42969"/>
                          <a14:foregroundMark x1="42387" y1="42969" x2="42460" y2="52865"/>
                          <a14:foregroundMark x1="38012" y1="85018" x2="37921" y2="85677"/>
                          <a14:foregroundMark x1="42460" y1="52865" x2="38558" y2="81075"/>
                          <a14:foregroundMark x1="37642" y1="85132" x2="37111" y2="84092"/>
                          <a14:foregroundMark x1="37921" y1="85677" x2="37656" y2="85158"/>
                          <a14:foregroundMark x1="36756" y1="80151" x2="36896" y2="78906"/>
                          <a14:foregroundMark x1="36896" y1="78906" x2="37248" y2="79589"/>
                          <a14:foregroundMark x1="37091" y1="80118" x2="36676" y2="79557"/>
                          <a14:foregroundMark x1="36676" y1="79557" x2="36457" y2="74609"/>
                          <a14:foregroundMark x1="36457" y1="74609" x2="37628" y2="78255"/>
                          <a14:foregroundMark x1="37628" y1="78255" x2="36973" y2="80275"/>
                          <a14:foregroundMark x1="35645" y1="76939" x2="36384" y2="75260"/>
                          <a14:foregroundMark x1="36384" y1="75260" x2="37189" y2="79297"/>
                          <a14:foregroundMark x1="35456" y1="74784" x2="35139" y2="73958"/>
                          <a14:foregroundMark x1="37189" y1="79297" x2="35598" y2="75153"/>
                          <a14:foregroundMark x1="35139" y1="73958" x2="36823" y2="76042"/>
                          <a14:foregroundMark x1="36823" y1="76042" x2="35286" y2="73177"/>
                          <a14:foregroundMark x1="35286" y1="73177" x2="35312" y2="75231"/>
                          <a14:foregroundMark x1="35768" y1="78331" x2="37848" y2="74740"/>
                          <a14:foregroundMark x1="37848" y1="74740" x2="41142" y2="73568"/>
                          <a14:foregroundMark x1="41142" y1="73568" x2="48243" y2="75391"/>
                          <a14:foregroundMark x1="48243" y1="75391" x2="49122" y2="78906"/>
                          <a14:foregroundMark x1="49122" y1="78906" x2="48800" y2="79607"/>
                          <a14:foregroundMark x1="47251" y1="79642" x2="46925" y2="78385"/>
                          <a14:foregroundMark x1="46925" y1="78385" x2="48268" y2="79642"/>
                          <a14:foregroundMark x1="49323" y1="79522" x2="48755" y2="77344"/>
                          <a14:foregroundMark x1="48755" y1="77344" x2="48935" y2="80442"/>
                          <a14:foregroundMark x1="48262" y1="79642" x2="49634" y2="77995"/>
                          <a14:foregroundMark x1="49634" y1="77995" x2="50952" y2="74609"/>
                          <a14:foregroundMark x1="50952" y1="74609" x2="51464" y2="78255"/>
                          <a14:foregroundMark x1="51464" y1="78255" x2="51018" y2="78668"/>
                          <a14:foregroundMark x1="49634" y1="79948" x2="51318" y2="77474"/>
                          <a14:foregroundMark x1="51318" y1="77474" x2="49279" y2="80110"/>
                          <a14:foregroundMark x1="49608" y1="79259" x2="51098" y2="76432"/>
                          <a14:foregroundMark x1="51098" y1="76432" x2="51684" y2="72526"/>
                          <a14:foregroundMark x1="51684" y1="72526" x2="52928" y2="73438"/>
                          <a14:foregroundMark x1="42460" y1="44531" x2="41508" y2="39193"/>
                          <a14:foregroundMark x1="41508" y1="39193" x2="41801" y2="47656"/>
                          <a14:foregroundMark x1="41801" y1="47656" x2="42167" y2="42448"/>
                          <a14:foregroundMark x1="42167" y1="42448" x2="43338" y2="46745"/>
                          <a14:foregroundMark x1="43338" y1="46745" x2="45168" y2="43750"/>
                          <a14:foregroundMark x1="45168" y1="43750" x2="46193" y2="47135"/>
                          <a14:foregroundMark x1="46193" y1="47135" x2="45461" y2="43490"/>
                          <a14:foregroundMark x1="45461" y1="43490" x2="46633" y2="46745"/>
                          <a14:foregroundMark x1="46633" y1="46745" x2="44510" y2="40625"/>
                          <a14:foregroundMark x1="44510" y1="40625" x2="42313" y2="37760"/>
                          <a14:foregroundMark x1="42313" y1="37760" x2="40190" y2="36198"/>
                          <a14:foregroundMark x1="40190" y1="36198" x2="42460" y2="36589"/>
                          <a14:foregroundMark x1="42460" y1="36589" x2="45754" y2="36328"/>
                          <a14:foregroundMark x1="45754" y1="36328" x2="43411" y2="37109"/>
                          <a14:foregroundMark x1="43411" y1="37109" x2="45681" y2="37240"/>
                          <a14:foregroundMark x1="45681" y1="37240" x2="41215" y2="37370"/>
                          <a14:foregroundMark x1="41215" y1="37370" x2="43777" y2="37500"/>
                          <a14:foregroundMark x1="43777" y1="37500" x2="41728" y2="37760"/>
                          <a14:foregroundMark x1="41728" y1="37760" x2="44217" y2="38281"/>
                          <a14:foregroundMark x1="44217" y1="38281" x2="41801" y2="38281"/>
                          <a14:foregroundMark x1="41801" y1="38281" x2="39824" y2="36719"/>
                          <a14:foregroundMark x1="39824" y1="36719" x2="39824" y2="36719"/>
                          <a14:foregroundMark x1="35066" y1="72266" x2="34688" y2="75403"/>
                          <a14:foregroundMark x1="34713" y1="75396" x2="35212" y2="72396"/>
                          <a14:foregroundMark x1="35212" y1="72396" x2="34407" y2="75781"/>
                          <a14:foregroundMark x1="37588" y1="81075" x2="38799" y2="79818"/>
                          <a14:foregroundMark x1="38799" y1="79818" x2="37448" y2="80547"/>
                          <a14:foregroundMark x1="36575" y1="80289" x2="39019" y2="69661"/>
                          <a14:foregroundMark x1="39019" y1="69661" x2="41654" y2="63932"/>
                          <a14:foregroundMark x1="41654" y1="63932" x2="41288" y2="67708"/>
                          <a14:foregroundMark x1="41288" y1="67708" x2="46779" y2="71094"/>
                          <a14:foregroundMark x1="46779" y1="71094" x2="50563" y2="78376"/>
                          <a14:foregroundMark x1="49061" y1="79765" x2="48097" y2="78125"/>
                          <a14:foregroundMark x1="48097" y1="78125" x2="48211" y2="79642"/>
                          <a14:foregroundMark x1="34623" y1="75421" x2="34553" y2="74219"/>
                          <a14:foregroundMark x1="34553" y1="74219" x2="34700" y2="72526"/>
                          <a14:foregroundMark x1="47511" y1="81510" x2="49634" y2="81641"/>
                          <a14:foregroundMark x1="49634" y1="81641" x2="51245" y2="79948"/>
                          <a14:backgroundMark x1="34627" y1="79427" x2="34261" y2="75521"/>
                          <a14:backgroundMark x1="34261" y1="75521" x2="34627" y2="79688"/>
                          <a14:backgroundMark x1="34627" y1="79688" x2="36237" y2="82943"/>
                          <a14:backgroundMark x1="36237" y1="82943" x2="38287" y2="82943"/>
                          <a14:backgroundMark x1="38287" y1="82943" x2="36237" y2="82031"/>
                          <a14:backgroundMark x1="36237" y1="82031" x2="38287" y2="83203"/>
                          <a14:backgroundMark x1="38287" y1="83203" x2="42533" y2="81901"/>
                          <a14:backgroundMark x1="42533" y1="81901" x2="47249" y2="82227"/>
                          <a14:backgroundMark x1="51005" y1="80844" x2="51611" y2="79818"/>
                          <a14:backgroundMark x1="51611" y1="79818" x2="51170" y2="80225"/>
                        </a14:backgroundRemoval>
                      </a14:imgEffect>
                    </a14:imgLayer>
                  </a14:imgProps>
                </a:ext>
              </a:extLst>
            </a:blip>
            <a:srcRect l="33786" t="34632" r="46735" b="16638"/>
            <a:stretch/>
          </p:blipFill>
          <p:spPr>
            <a:xfrm>
              <a:off x="6847695" y="1120286"/>
              <a:ext cx="4185369" cy="5886694"/>
            </a:xfrm>
            <a:prstGeom prst="rect">
              <a:avLst/>
            </a:prstGeom>
          </p:spPr>
        </p:pic>
        <p:pic>
          <p:nvPicPr>
            <p:cNvPr id="6" name="Picture 4" descr="תוצאת תמונה עבור כיפה לילדים">
              <a:extLst>
                <a:ext uri="{FF2B5EF4-FFF2-40B4-BE49-F238E27FC236}">
                  <a16:creationId xmlns:a16="http://schemas.microsoft.com/office/drawing/2014/main" id="{183309BD-174C-4E4D-BFD1-73500ABE99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4688" r="98125">
                          <a14:foregroundMark x1="14688" y1="65938" x2="11250" y2="50000"/>
                          <a14:foregroundMark x1="11250" y1="50000" x2="11250" y2="66875"/>
                          <a14:foregroundMark x1="11250" y1="66875" x2="5625" y2="50938"/>
                          <a14:foregroundMark x1="5625" y1="50938" x2="16563" y2="39688"/>
                          <a14:foregroundMark x1="16563" y1="39688" x2="11250" y2="60313"/>
                          <a14:foregroundMark x1="11250" y1="60313" x2="11875" y2="44375"/>
                          <a14:foregroundMark x1="11875" y1="44375" x2="27187" y2="27187"/>
                          <a14:foregroundMark x1="27187" y1="27187" x2="60000" y2="18750"/>
                          <a14:foregroundMark x1="60000" y1="18750" x2="75625" y2="22500"/>
                          <a14:foregroundMark x1="75925" y1="22813" x2="89688" y2="37188"/>
                          <a14:foregroundMark x1="75625" y1="22500" x2="75925" y2="22813"/>
                          <a14:foregroundMark x1="89688" y1="37188" x2="93438" y2="53438"/>
                          <a14:foregroundMark x1="93438" y1="53438" x2="88125" y2="37188"/>
                          <a14:foregroundMark x1="88125" y1="37188" x2="92500" y2="58125"/>
                          <a14:foregroundMark x1="92500" y1="58125" x2="87813" y2="41563"/>
                          <a14:foregroundMark x1="87813" y1="41563" x2="75938" y2="29063"/>
                          <a14:foregroundMark x1="75938" y1="29063" x2="81250" y2="31250"/>
                          <a14:foregroundMark x1="4688" y1="59062" x2="4688" y2="59062"/>
                          <a14:foregroundMark x1="4688" y1="59062" x2="4688" y2="59062"/>
                          <a14:foregroundMark x1="4688" y1="59062" x2="4688" y2="59062"/>
                          <a14:foregroundMark x1="92500" y1="51563" x2="92500" y2="51563"/>
                          <a14:foregroundMark x1="92500" y1="51563" x2="92500" y2="51563"/>
                          <a14:foregroundMark x1="98125" y1="54375" x2="98125" y2="54375"/>
                          <a14:foregroundMark x1="48438" y1="22500" x2="48438" y2="22500"/>
                          <a14:foregroundMark x1="50625" y1="21875" x2="50625" y2="21875"/>
                          <a14:foregroundMark x1="55937" y1="20000" x2="55937" y2="20000"/>
                          <a14:foregroundMark x1="48438" y1="20000" x2="48438" y2="20000"/>
                          <a14:foregroundMark x1="54375" y1="19063" x2="54375" y2="19063"/>
                          <a14:foregroundMark x1="51250" y1="19063" x2="51250" y2="19063"/>
                          <a14:foregroundMark x1="50625" y1="20625" x2="50625" y2="20625"/>
                          <a14:foregroundMark x1="41250" y1="21563" x2="41250" y2="21563"/>
                          <a14:foregroundMark x1="44063" y1="21563" x2="44063" y2="21563"/>
                          <a14:foregroundMark x1="45625" y1="20000" x2="45625" y2="20000"/>
                          <a14:foregroundMark x1="38438" y1="20938" x2="55000" y2="19688"/>
                          <a14:foregroundMark x1="55000" y1="19688" x2="87500" y2="43438"/>
                          <a14:foregroundMark x1="87500" y1="43438" x2="71563" y2="54375"/>
                          <a14:foregroundMark x1="71563" y1="54375" x2="54063" y2="45938"/>
                          <a14:foregroundMark x1="54063" y1="45938" x2="34688" y2="51875"/>
                          <a14:foregroundMark x1="34688" y1="51875" x2="37813" y2="35313"/>
                          <a14:foregroundMark x1="37813" y1="35313" x2="51250" y2="45000"/>
                          <a14:foregroundMark x1="51250" y1="45000" x2="49688" y2="47813"/>
                          <a14:backgroundMark x1="98438" y1="54688" x2="98438" y2="54688"/>
                          <a14:backgroundMark x1="98438" y1="54688" x2="98438" y2="54688"/>
                          <a14:backgroundMark x1="76563" y1="22813" x2="76563" y2="22813"/>
                          <a14:backgroundMark x1="76563" y1="22813" x2="76563" y2="22813"/>
                          <a14:backgroundMark x1="75938" y1="22813" x2="75938" y2="22813"/>
                          <a14:backgroundMark x1="75625" y1="22813" x2="75625" y2="22813"/>
                          <a14:backgroundMark x1="74688" y1="22500" x2="74688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7503" y="924064"/>
              <a:ext cx="1625752" cy="1089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9">
              <a:extLst>
                <a:ext uri="{FF2B5EF4-FFF2-40B4-BE49-F238E27FC236}">
                  <a16:creationId xmlns:a16="http://schemas.microsoft.com/office/drawing/2014/main" id="{FF0132F2-10C8-43B8-AADB-2677D2183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14528" y="4242965"/>
              <a:ext cx="629073" cy="629073"/>
            </a:xfrm>
            <a:prstGeom prst="ellipse">
              <a:avLst/>
            </a:prstGeom>
          </p:spPr>
        </p:pic>
        <p:pic>
          <p:nvPicPr>
            <p:cNvPr id="8" name="Picture 2" descr="Image result for bacteria">
              <a:extLst>
                <a:ext uri="{FF2B5EF4-FFF2-40B4-BE49-F238E27FC236}">
                  <a16:creationId xmlns:a16="http://schemas.microsoft.com/office/drawing/2014/main" id="{76582A9F-98A3-41E2-BC26-8BE8205880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821795" y="4642119"/>
              <a:ext cx="528093" cy="3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Image result for bacteria">
              <a:extLst>
                <a:ext uri="{FF2B5EF4-FFF2-40B4-BE49-F238E27FC236}">
                  <a16:creationId xmlns:a16="http://schemas.microsoft.com/office/drawing/2014/main" id="{BA464C03-898D-4B2D-95AC-52D5FCBB1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399416" y="4809349"/>
              <a:ext cx="528093" cy="3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Image result for bacteria">
              <a:extLst>
                <a:ext uri="{FF2B5EF4-FFF2-40B4-BE49-F238E27FC236}">
                  <a16:creationId xmlns:a16="http://schemas.microsoft.com/office/drawing/2014/main" id="{884C51F8-2B52-428A-8D7F-1EB22C12C9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399417" y="4444840"/>
              <a:ext cx="528093" cy="3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B45987AF-2720-4EC6-ACEC-031D51ACE3DD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79529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7459" y="5461000"/>
            <a:ext cx="257604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מכון גרטנר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7E9711-38E7-409C-A44E-EA119EA2E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ממה נכווים?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9C9178C-3F9C-4984-B0F7-8971547EC3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18628" y="2132207"/>
          <a:ext cx="9297987" cy="419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AEBA7CE-5EAF-460D-BBF3-669F20300BC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02135" y="3567307"/>
            <a:ext cx="849506" cy="892175"/>
          </a:xfrm>
          <a:prstGeom prst="rect">
            <a:avLst/>
          </a:prstGeom>
        </p:spPr>
      </p:pic>
      <p:pic>
        <p:nvPicPr>
          <p:cNvPr id="2052" name="Picture 4" descr="Image result for chemicals">
            <a:extLst>
              <a:ext uri="{FF2B5EF4-FFF2-40B4-BE49-F238E27FC236}">
                <a16:creationId xmlns:a16="http://schemas.microsoft.com/office/drawing/2014/main" id="{E43C5454-2CBE-4525-B229-CB03E0943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620" y="2583057"/>
            <a:ext cx="486834" cy="59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71B989-3FE0-462E-BA18-7256447D62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5641" y="3567307"/>
            <a:ext cx="552979" cy="663575"/>
          </a:xfrm>
          <a:prstGeom prst="rect">
            <a:avLst/>
          </a:prstGeom>
        </p:spPr>
      </p:pic>
      <p:pic>
        <p:nvPicPr>
          <p:cNvPr id="2054" name="Picture 6" descr="Image result for oven">
            <a:extLst>
              <a:ext uri="{FF2B5EF4-FFF2-40B4-BE49-F238E27FC236}">
                <a16:creationId xmlns:a16="http://schemas.microsoft.com/office/drawing/2014/main" id="{1BBEB4DC-539E-44EA-B85D-D3197039A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154" y="2583057"/>
            <a:ext cx="482600" cy="4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120294-3107-490E-BBAE-9CFD50E85D7C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455820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C2717142-588A-46D2-8917-3F0A1ED35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031" y="4875253"/>
            <a:ext cx="1749425" cy="17494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AutoShape 2" descr="Image result for ‫כוס קפה‬‎">
            <a:extLst>
              <a:ext uri="{FF2B5EF4-FFF2-40B4-BE49-F238E27FC236}">
                <a16:creationId xmlns:a16="http://schemas.microsoft.com/office/drawing/2014/main" id="{116124EE-43BC-40AF-AA6C-24A9B3822D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B98DECB-2EE0-49A7-9CF2-F1687FFE6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850" y="4892673"/>
            <a:ext cx="2796798" cy="1743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itle 11">
            <a:extLst>
              <a:ext uri="{FF2B5EF4-FFF2-40B4-BE49-F238E27FC236}">
                <a16:creationId xmlns:a16="http://schemas.microsoft.com/office/drawing/2014/main" id="{0A41AD01-D817-4C67-83BD-D4DF1575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051" y="233322"/>
            <a:ext cx="8532603" cy="1325563"/>
          </a:xfrm>
        </p:spPr>
        <p:txBody>
          <a:bodyPr/>
          <a:lstStyle/>
          <a:p>
            <a:pPr algn="ctr"/>
            <a:r>
              <a:rPr lang="he-IL" dirty="0"/>
              <a:t>כוויות מנוזלים חמים</a:t>
            </a:r>
            <a:endParaRPr lang="en-US" dirty="0"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368ADD42-CDE1-484C-B5A2-91AD03EE5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0040" y="1623183"/>
            <a:ext cx="8436713" cy="3777622"/>
          </a:xfrm>
        </p:spPr>
        <p:txBody>
          <a:bodyPr/>
          <a:lstStyle/>
          <a:p>
            <a:r>
              <a:rPr lang="he-IL" dirty="0"/>
              <a:t>מה קורה אם נכווים?</a:t>
            </a:r>
          </a:p>
          <a:p>
            <a:pPr lvl="1"/>
            <a:r>
              <a:rPr lang="he-IL" dirty="0"/>
              <a:t>תלוי בדרגת הכוויה, אבל כוויות רבות נגמרות באשפוז ממושך, </a:t>
            </a:r>
            <a:br>
              <a:rPr lang="en-US" dirty="0"/>
            </a:br>
            <a:r>
              <a:rPr lang="he-IL" dirty="0"/>
              <a:t>כאבים וצלקות</a:t>
            </a:r>
          </a:p>
          <a:p>
            <a:r>
              <a:rPr lang="he-IL" dirty="0"/>
              <a:t>מה צריך לעשות אם מישהו נכווה?</a:t>
            </a:r>
          </a:p>
          <a:p>
            <a:pPr lvl="1"/>
            <a:r>
              <a:rPr lang="he-IL" dirty="0"/>
              <a:t>טיפול מיידי – </a:t>
            </a:r>
            <a:r>
              <a:rPr lang="he-IL" b="1" dirty="0">
                <a:highlight>
                  <a:srgbClr val="EEB196"/>
                </a:highlight>
              </a:rPr>
              <a:t>שטיפה במים פושרים, זורמים במשך 20 דקות</a:t>
            </a:r>
            <a:r>
              <a:rPr lang="he-IL" dirty="0">
                <a:highlight>
                  <a:srgbClr val="EEB196"/>
                </a:highlight>
              </a:rPr>
              <a:t> </a:t>
            </a:r>
            <a:br>
              <a:rPr lang="en-US" dirty="0">
                <a:highlight>
                  <a:srgbClr val="EEB196"/>
                </a:highlight>
              </a:rPr>
            </a:br>
            <a:r>
              <a:rPr lang="he-IL" dirty="0"/>
              <a:t>ופניה למוקד רפואי</a:t>
            </a:r>
          </a:p>
          <a:p>
            <a:pPr lvl="1"/>
            <a:endParaRPr lang="he-IL" dirty="0"/>
          </a:p>
          <a:p>
            <a:endParaRPr lang="en-US" dirty="0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CC5B0BFE-78D3-447C-9B0F-5F3B12DD5CB8}"/>
              </a:ext>
            </a:extLst>
          </p:cNvPr>
          <p:cNvGrpSpPr/>
          <p:nvPr/>
        </p:nvGrpSpPr>
        <p:grpSpPr>
          <a:xfrm>
            <a:off x="273049" y="292308"/>
            <a:ext cx="2619375" cy="1743075"/>
            <a:chOff x="9113023" y="4107752"/>
            <a:chExt cx="2619375" cy="1743075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8F3A4FB7-6A4E-44DA-A31B-3C4C8CAA5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13023" y="4107752"/>
              <a:ext cx="2619375" cy="174307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4" descr="תוצאת תמונה עבור כיפה לילדים">
              <a:extLst>
                <a:ext uri="{FF2B5EF4-FFF2-40B4-BE49-F238E27FC236}">
                  <a16:creationId xmlns:a16="http://schemas.microsoft.com/office/drawing/2014/main" id="{0DE49D8E-E6EA-4EBD-8408-4B1AA186CD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4688" r="98125">
                          <a14:foregroundMark x1="14688" y1="65938" x2="11250" y2="50000"/>
                          <a14:foregroundMark x1="11250" y1="50000" x2="11250" y2="66875"/>
                          <a14:foregroundMark x1="11250" y1="66875" x2="5625" y2="50938"/>
                          <a14:foregroundMark x1="5625" y1="50938" x2="16563" y2="39688"/>
                          <a14:foregroundMark x1="16563" y1="39688" x2="11250" y2="60313"/>
                          <a14:foregroundMark x1="11250" y1="60313" x2="11875" y2="44375"/>
                          <a14:foregroundMark x1="11875" y1="44375" x2="27187" y2="27187"/>
                          <a14:foregroundMark x1="27187" y1="27187" x2="60000" y2="18750"/>
                          <a14:foregroundMark x1="60000" y1="18750" x2="75625" y2="22500"/>
                          <a14:foregroundMark x1="75925" y1="22813" x2="89688" y2="37188"/>
                          <a14:foregroundMark x1="75625" y1="22500" x2="75925" y2="22813"/>
                          <a14:foregroundMark x1="89688" y1="37188" x2="93438" y2="53438"/>
                          <a14:foregroundMark x1="93438" y1="53438" x2="88125" y2="37188"/>
                          <a14:foregroundMark x1="88125" y1="37188" x2="92500" y2="58125"/>
                          <a14:foregroundMark x1="92500" y1="58125" x2="87813" y2="41563"/>
                          <a14:foregroundMark x1="87813" y1="41563" x2="75938" y2="29063"/>
                          <a14:foregroundMark x1="75938" y1="29063" x2="81250" y2="31250"/>
                          <a14:foregroundMark x1="4688" y1="59062" x2="4688" y2="59062"/>
                          <a14:foregroundMark x1="4688" y1="59062" x2="4688" y2="59062"/>
                          <a14:foregroundMark x1="4688" y1="59062" x2="4688" y2="59062"/>
                          <a14:foregroundMark x1="92500" y1="51563" x2="92500" y2="51563"/>
                          <a14:foregroundMark x1="92500" y1="51563" x2="92500" y2="51563"/>
                          <a14:foregroundMark x1="98125" y1="54375" x2="98125" y2="54375"/>
                          <a14:foregroundMark x1="48438" y1="22500" x2="48438" y2="22500"/>
                          <a14:foregroundMark x1="50625" y1="21875" x2="50625" y2="21875"/>
                          <a14:foregroundMark x1="55937" y1="20000" x2="55937" y2="20000"/>
                          <a14:foregroundMark x1="48438" y1="20000" x2="48438" y2="20000"/>
                          <a14:foregroundMark x1="54375" y1="19063" x2="54375" y2="19063"/>
                          <a14:foregroundMark x1="51250" y1="19063" x2="51250" y2="19063"/>
                          <a14:foregroundMark x1="50625" y1="20625" x2="50625" y2="20625"/>
                          <a14:foregroundMark x1="41250" y1="21563" x2="41250" y2="21563"/>
                          <a14:foregroundMark x1="44063" y1="21563" x2="44063" y2="21563"/>
                          <a14:foregroundMark x1="45625" y1="20000" x2="45625" y2="20000"/>
                          <a14:foregroundMark x1="38438" y1="20938" x2="55000" y2="19688"/>
                          <a14:foregroundMark x1="55000" y1="19688" x2="87500" y2="43438"/>
                          <a14:foregroundMark x1="87500" y1="43438" x2="71563" y2="54375"/>
                          <a14:foregroundMark x1="71563" y1="54375" x2="54063" y2="45938"/>
                          <a14:foregroundMark x1="54063" y1="45938" x2="34688" y2="51875"/>
                          <a14:foregroundMark x1="34688" y1="51875" x2="37813" y2="35313"/>
                          <a14:foregroundMark x1="37813" y1="35313" x2="51250" y2="45000"/>
                          <a14:foregroundMark x1="51250" y1="45000" x2="49688" y2="47813"/>
                          <a14:backgroundMark x1="98438" y1="54688" x2="98438" y2="54688"/>
                          <a14:backgroundMark x1="98438" y1="54688" x2="98438" y2="54688"/>
                          <a14:backgroundMark x1="76563" y1="22813" x2="76563" y2="22813"/>
                          <a14:backgroundMark x1="76563" y1="22813" x2="76563" y2="22813"/>
                          <a14:backgroundMark x1="75938" y1="22813" x2="75938" y2="22813"/>
                          <a14:backgroundMark x1="75625" y1="22813" x2="75625" y2="22813"/>
                          <a14:backgroundMark x1="74688" y1="22500" x2="74688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5479">
              <a:off x="10952995" y="4134145"/>
              <a:ext cx="352522" cy="278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3">
            <a:extLst>
              <a:ext uri="{FF2B5EF4-FFF2-40B4-BE49-F238E27FC236}">
                <a16:creationId xmlns:a16="http://schemas.microsoft.com/office/drawing/2014/main" id="{FBAF2FD5-21E9-4EA6-BE45-754D52A1C898}"/>
              </a:ext>
            </a:extLst>
          </p:cNvPr>
          <p:cNvGrpSpPr/>
          <p:nvPr/>
        </p:nvGrpSpPr>
        <p:grpSpPr>
          <a:xfrm>
            <a:off x="8969529" y="4494211"/>
            <a:ext cx="2949422" cy="2141537"/>
            <a:chOff x="889153" y="1422400"/>
            <a:chExt cx="2949422" cy="2141537"/>
          </a:xfrm>
        </p:grpSpPr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01ABDF64-DA11-4915-BCA9-197E2C784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9153" y="1422400"/>
              <a:ext cx="2949422" cy="214153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" name="Picture 4" descr="תוצאת תמונה עבור כיפה לילדים">
              <a:extLst>
                <a:ext uri="{FF2B5EF4-FFF2-40B4-BE49-F238E27FC236}">
                  <a16:creationId xmlns:a16="http://schemas.microsoft.com/office/drawing/2014/main" id="{795FE792-2BE1-4D8F-92C0-43B8852F05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4688" r="98125">
                          <a14:foregroundMark x1="14688" y1="65938" x2="11250" y2="50000"/>
                          <a14:foregroundMark x1="11250" y1="50000" x2="11250" y2="66875"/>
                          <a14:foregroundMark x1="11250" y1="66875" x2="5625" y2="50938"/>
                          <a14:foregroundMark x1="5625" y1="50938" x2="16563" y2="39688"/>
                          <a14:foregroundMark x1="16563" y1="39688" x2="11250" y2="60313"/>
                          <a14:foregroundMark x1="11250" y1="60313" x2="11875" y2="44375"/>
                          <a14:foregroundMark x1="11875" y1="44375" x2="27187" y2="27187"/>
                          <a14:foregroundMark x1="27187" y1="27187" x2="60000" y2="18750"/>
                          <a14:foregroundMark x1="60000" y1="18750" x2="75625" y2="22500"/>
                          <a14:foregroundMark x1="75925" y1="22813" x2="89688" y2="37188"/>
                          <a14:foregroundMark x1="75625" y1="22500" x2="75925" y2="22813"/>
                          <a14:foregroundMark x1="89688" y1="37188" x2="93438" y2="53438"/>
                          <a14:foregroundMark x1="93438" y1="53438" x2="88125" y2="37188"/>
                          <a14:foregroundMark x1="88125" y1="37188" x2="92500" y2="58125"/>
                          <a14:foregroundMark x1="92500" y1="58125" x2="87813" y2="41563"/>
                          <a14:foregroundMark x1="87813" y1="41563" x2="75938" y2="29063"/>
                          <a14:foregroundMark x1="75938" y1="29063" x2="81250" y2="31250"/>
                          <a14:foregroundMark x1="4688" y1="59062" x2="4688" y2="59062"/>
                          <a14:foregroundMark x1="4688" y1="59062" x2="4688" y2="59062"/>
                          <a14:foregroundMark x1="4688" y1="59062" x2="4688" y2="59062"/>
                          <a14:foregroundMark x1="92500" y1="51563" x2="92500" y2="51563"/>
                          <a14:foregroundMark x1="92500" y1="51563" x2="92500" y2="51563"/>
                          <a14:foregroundMark x1="98125" y1="54375" x2="98125" y2="54375"/>
                          <a14:foregroundMark x1="48438" y1="22500" x2="48438" y2="22500"/>
                          <a14:foregroundMark x1="50625" y1="21875" x2="50625" y2="21875"/>
                          <a14:foregroundMark x1="55937" y1="20000" x2="55937" y2="20000"/>
                          <a14:foregroundMark x1="48438" y1="20000" x2="48438" y2="20000"/>
                          <a14:foregroundMark x1="54375" y1="19063" x2="54375" y2="19063"/>
                          <a14:foregroundMark x1="51250" y1="19063" x2="51250" y2="19063"/>
                          <a14:foregroundMark x1="50625" y1="20625" x2="50625" y2="20625"/>
                          <a14:foregroundMark x1="41250" y1="21563" x2="41250" y2="21563"/>
                          <a14:foregroundMark x1="44063" y1="21563" x2="44063" y2="21563"/>
                          <a14:foregroundMark x1="45625" y1="20000" x2="45625" y2="20000"/>
                          <a14:foregroundMark x1="38438" y1="20938" x2="55000" y2="19688"/>
                          <a14:foregroundMark x1="55000" y1="19688" x2="87500" y2="43438"/>
                          <a14:foregroundMark x1="87500" y1="43438" x2="71563" y2="54375"/>
                          <a14:foregroundMark x1="71563" y1="54375" x2="54063" y2="45938"/>
                          <a14:foregroundMark x1="54063" y1="45938" x2="34688" y2="51875"/>
                          <a14:foregroundMark x1="34688" y1="51875" x2="37813" y2="35313"/>
                          <a14:foregroundMark x1="37813" y1="35313" x2="51250" y2="45000"/>
                          <a14:foregroundMark x1="51250" y1="45000" x2="49688" y2="47813"/>
                          <a14:backgroundMark x1="98438" y1="54688" x2="98438" y2="54688"/>
                          <a14:backgroundMark x1="98438" y1="54688" x2="98438" y2="54688"/>
                          <a14:backgroundMark x1="76563" y1="22813" x2="76563" y2="22813"/>
                          <a14:backgroundMark x1="76563" y1="22813" x2="76563" y2="22813"/>
                          <a14:backgroundMark x1="75938" y1="22813" x2="75938" y2="22813"/>
                          <a14:backgroundMark x1="75625" y1="22813" x2="75625" y2="22813"/>
                          <a14:backgroundMark x1="74688" y1="22500" x2="74688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432300">
              <a:off x="945097" y="2513533"/>
              <a:ext cx="278915" cy="278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4">
            <a:extLst>
              <a:ext uri="{FF2B5EF4-FFF2-40B4-BE49-F238E27FC236}">
                <a16:creationId xmlns:a16="http://schemas.microsoft.com/office/drawing/2014/main" id="{44BE64D5-1CF1-42BE-A029-2D1D205E9DF1}"/>
              </a:ext>
            </a:extLst>
          </p:cNvPr>
          <p:cNvGrpSpPr/>
          <p:nvPr/>
        </p:nvGrpSpPr>
        <p:grpSpPr>
          <a:xfrm>
            <a:off x="273049" y="2349202"/>
            <a:ext cx="3400999" cy="2325583"/>
            <a:chOff x="273049" y="4310165"/>
            <a:chExt cx="3400999" cy="2325583"/>
          </a:xfrm>
        </p:grpSpPr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C4778A86-D28F-4349-9522-BA6838367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3049" y="4310165"/>
              <a:ext cx="3104773" cy="232558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Picture 4" descr="תוצאת תמונה עבור כיפה לילדים">
              <a:extLst>
                <a:ext uri="{FF2B5EF4-FFF2-40B4-BE49-F238E27FC236}">
                  <a16:creationId xmlns:a16="http://schemas.microsoft.com/office/drawing/2014/main" id="{376FD484-54C6-4BB3-9DB8-85624B2DA0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4688" r="98125">
                          <a14:foregroundMark x1="14688" y1="65938" x2="11250" y2="50000"/>
                          <a14:foregroundMark x1="11250" y1="50000" x2="11250" y2="66875"/>
                          <a14:foregroundMark x1="11250" y1="66875" x2="5625" y2="50938"/>
                          <a14:foregroundMark x1="5625" y1="50938" x2="16563" y2="39688"/>
                          <a14:foregroundMark x1="16563" y1="39688" x2="11250" y2="60313"/>
                          <a14:foregroundMark x1="11250" y1="60313" x2="11875" y2="44375"/>
                          <a14:foregroundMark x1="11875" y1="44375" x2="27187" y2="27187"/>
                          <a14:foregroundMark x1="27187" y1="27187" x2="60000" y2="18750"/>
                          <a14:foregroundMark x1="60000" y1="18750" x2="75625" y2="22500"/>
                          <a14:foregroundMark x1="75925" y1="22813" x2="89688" y2="37188"/>
                          <a14:foregroundMark x1="75625" y1="22500" x2="75925" y2="22813"/>
                          <a14:foregroundMark x1="89688" y1="37188" x2="93438" y2="53438"/>
                          <a14:foregroundMark x1="93438" y1="53438" x2="88125" y2="37188"/>
                          <a14:foregroundMark x1="88125" y1="37188" x2="92500" y2="58125"/>
                          <a14:foregroundMark x1="92500" y1="58125" x2="87813" y2="41563"/>
                          <a14:foregroundMark x1="87813" y1="41563" x2="75938" y2="29063"/>
                          <a14:foregroundMark x1="75938" y1="29063" x2="81250" y2="31250"/>
                          <a14:foregroundMark x1="4688" y1="59062" x2="4688" y2="59062"/>
                          <a14:foregroundMark x1="4688" y1="59062" x2="4688" y2="59062"/>
                          <a14:foregroundMark x1="4688" y1="59062" x2="4688" y2="59062"/>
                          <a14:foregroundMark x1="92500" y1="51563" x2="92500" y2="51563"/>
                          <a14:foregroundMark x1="92500" y1="51563" x2="92500" y2="51563"/>
                          <a14:foregroundMark x1="98125" y1="54375" x2="98125" y2="54375"/>
                          <a14:foregroundMark x1="48438" y1="22500" x2="48438" y2="22500"/>
                          <a14:foregroundMark x1="50625" y1="21875" x2="50625" y2="21875"/>
                          <a14:foregroundMark x1="55937" y1="20000" x2="55937" y2="20000"/>
                          <a14:foregroundMark x1="48438" y1="20000" x2="48438" y2="20000"/>
                          <a14:foregroundMark x1="54375" y1="19063" x2="54375" y2="19063"/>
                          <a14:foregroundMark x1="51250" y1="19063" x2="51250" y2="19063"/>
                          <a14:foregroundMark x1="50625" y1="20625" x2="50625" y2="20625"/>
                          <a14:foregroundMark x1="41250" y1="21563" x2="41250" y2="21563"/>
                          <a14:foregroundMark x1="44063" y1="21563" x2="44063" y2="21563"/>
                          <a14:foregroundMark x1="45625" y1="20000" x2="45625" y2="20000"/>
                          <a14:foregroundMark x1="38438" y1="20938" x2="55000" y2="19688"/>
                          <a14:foregroundMark x1="55000" y1="19688" x2="87500" y2="43438"/>
                          <a14:foregroundMark x1="87500" y1="43438" x2="71563" y2="54375"/>
                          <a14:foregroundMark x1="71563" y1="54375" x2="54063" y2="45938"/>
                          <a14:foregroundMark x1="54063" y1="45938" x2="34688" y2="51875"/>
                          <a14:foregroundMark x1="34688" y1="51875" x2="37813" y2="35313"/>
                          <a14:foregroundMark x1="37813" y1="35313" x2="51250" y2="45000"/>
                          <a14:foregroundMark x1="51250" y1="45000" x2="49688" y2="47813"/>
                          <a14:backgroundMark x1="98438" y1="54688" x2="98438" y2="54688"/>
                          <a14:backgroundMark x1="98438" y1="54688" x2="98438" y2="54688"/>
                          <a14:backgroundMark x1="76563" y1="22813" x2="76563" y2="22813"/>
                          <a14:backgroundMark x1="76563" y1="22813" x2="76563" y2="22813"/>
                          <a14:backgroundMark x1="75938" y1="22813" x2="75938" y2="22813"/>
                          <a14:backgroundMark x1="75625" y1="22813" x2="75625" y2="22813"/>
                          <a14:backgroundMark x1="74688" y1="22500" x2="74688" y2="22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573" t="4254" r="4573" b="69651"/>
            <a:stretch/>
          </p:blipFill>
          <p:spPr bwMode="auto">
            <a:xfrm rot="2209458">
              <a:off x="2623946" y="4558412"/>
              <a:ext cx="1050102" cy="435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5DF9174-7E39-4BAA-813C-42B8FF7C4E61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684002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3A8A770-8EE7-4CA9-9B24-E97733689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419" y="384856"/>
            <a:ext cx="1954940" cy="26597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4B456B9-58F1-4937-A12D-42CB48FD6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555" y="4690825"/>
            <a:ext cx="2619375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2D4E2A6-2A22-4D37-97AB-AFDF4A05C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253" y="4756748"/>
            <a:ext cx="2327094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D582EBF2-3439-4F71-8E11-4E4334FB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251" y="199890"/>
            <a:ext cx="8532603" cy="1325563"/>
          </a:xfrm>
        </p:spPr>
        <p:txBody>
          <a:bodyPr/>
          <a:lstStyle/>
          <a:p>
            <a:pPr algn="ctr"/>
            <a:r>
              <a:rPr lang="he-IL" dirty="0"/>
              <a:t>כוויות מאש</a:t>
            </a:r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4AD71B4-9FCD-4B8A-80AF-84A642A93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675" y="1655097"/>
            <a:ext cx="8289464" cy="3777622"/>
          </a:xfrm>
        </p:spPr>
        <p:txBody>
          <a:bodyPr>
            <a:normAutofit/>
          </a:bodyPr>
          <a:lstStyle/>
          <a:p>
            <a:r>
              <a:rPr lang="he-IL" dirty="0"/>
              <a:t>מה עושים במקרה של כוויה?</a:t>
            </a:r>
          </a:p>
          <a:p>
            <a:pPr lvl="1"/>
            <a:r>
              <a:rPr lang="he-IL" dirty="0"/>
              <a:t>מתרחקים מהאש!</a:t>
            </a:r>
            <a:endParaRPr lang="en-US" dirty="0"/>
          </a:p>
          <a:p>
            <a:pPr lvl="1"/>
            <a:r>
              <a:rPr lang="he-IL" dirty="0"/>
              <a:t>אם האש נתפסה –לגלגל את הילד על חול</a:t>
            </a:r>
            <a:endParaRPr lang="he-IL" sz="2800" dirty="0"/>
          </a:p>
          <a:p>
            <a:pPr lvl="1"/>
            <a:r>
              <a:rPr lang="he-IL" dirty="0"/>
              <a:t>טיפול מיידי – </a:t>
            </a:r>
            <a:r>
              <a:rPr lang="he-IL" b="1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EEB196"/>
                </a:highlight>
              </a:rPr>
              <a:t>שטיפה במים פושרים, זורמים במשך 20 דקות</a:t>
            </a:r>
            <a:r>
              <a:rPr lang="he-IL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EEB196"/>
                </a:highlight>
              </a:rPr>
              <a:t> </a:t>
            </a:r>
            <a:b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EEB196"/>
                </a:highlight>
              </a:rPr>
            </a:br>
            <a:r>
              <a:rPr lang="he-IL" dirty="0"/>
              <a:t>ופניה למוקד רפואי </a:t>
            </a:r>
            <a:endParaRPr lang="en-US" dirty="0"/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50CB15C8-2ECB-4628-B4AB-8F1879928A24}"/>
              </a:ext>
            </a:extLst>
          </p:cNvPr>
          <p:cNvSpPr txBox="1"/>
          <p:nvPr/>
        </p:nvSpPr>
        <p:spPr>
          <a:xfrm rot="21106418">
            <a:off x="1763260" y="4072044"/>
            <a:ext cx="36888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e-IL" sz="2800" dirty="0"/>
              <a:t>זכרו:</a:t>
            </a:r>
          </a:p>
          <a:p>
            <a:pPr algn="r"/>
            <a:r>
              <a:rPr lang="he-IL" sz="3200" b="1" dirty="0"/>
              <a:t>אש היא לא משחק!</a:t>
            </a:r>
            <a:endParaRPr lang="en-US" sz="3200" b="1" dirty="0"/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B08E5BA3-0498-494A-A516-3D0CE4A19197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575636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F55A3700-4344-4307-BDA7-27579A543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411" y="3123729"/>
            <a:ext cx="4451082" cy="333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D83EA41A-A014-415B-BB44-FED2A13C9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605" y="172056"/>
            <a:ext cx="8532603" cy="1325563"/>
          </a:xfrm>
        </p:spPr>
        <p:txBody>
          <a:bodyPr/>
          <a:lstStyle/>
          <a:p>
            <a:pPr algn="ctr"/>
            <a:r>
              <a:rPr lang="he-IL" dirty="0"/>
              <a:t>כוויות מחשמל</a:t>
            </a:r>
            <a:endParaRPr lang="en-US" dirty="0"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74A9864E-8296-44B3-9819-B7FC8D746C5B}"/>
              </a:ext>
            </a:extLst>
          </p:cNvPr>
          <p:cNvSpPr txBox="1">
            <a:spLocks/>
          </p:cNvSpPr>
          <p:nvPr/>
        </p:nvSpPr>
        <p:spPr>
          <a:xfrm>
            <a:off x="4091833" y="1293399"/>
            <a:ext cx="7805306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800" dirty="0"/>
              <a:t>מה עושים במקרה של כוויה?</a:t>
            </a:r>
          </a:p>
          <a:p>
            <a:pPr lvl="1"/>
            <a:r>
              <a:rPr lang="he-IL" sz="2400" dirty="0"/>
              <a:t>מרחיקים ממקור הזרם באמצעות חומר שאינו מוליך חשמל</a:t>
            </a:r>
            <a:endParaRPr lang="he-IL" sz="2800" dirty="0"/>
          </a:p>
          <a:p>
            <a:pPr lvl="1"/>
            <a:r>
              <a:rPr lang="he-IL" sz="2400" dirty="0"/>
              <a:t>פונים למוקד רפואי </a:t>
            </a:r>
            <a:endParaRPr lang="en-US" sz="2400" dirty="0"/>
          </a:p>
        </p:txBody>
      </p:sp>
      <p:sp>
        <p:nvSpPr>
          <p:cNvPr id="5" name="AutoShape 4" descr="תוצאת תמונה עבור כיפה לילדים">
            <a:extLst>
              <a:ext uri="{FF2B5EF4-FFF2-40B4-BE49-F238E27FC236}">
                <a16:creationId xmlns:a16="http://schemas.microsoft.com/office/drawing/2014/main" id="{059EBB9A-ECD4-469E-9EF3-8C92C9AC7E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6" descr="תוצאת תמונה עבור כיפה לילדים">
            <a:extLst>
              <a:ext uri="{FF2B5EF4-FFF2-40B4-BE49-F238E27FC236}">
                <a16:creationId xmlns:a16="http://schemas.microsoft.com/office/drawing/2014/main" id="{A5712390-A382-42FF-A294-AE0D1A2F32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E5321A-CB88-43AE-B6C3-5C0494D6B94B}"/>
              </a:ext>
            </a:extLst>
          </p:cNvPr>
          <p:cNvGrpSpPr/>
          <p:nvPr/>
        </p:nvGrpSpPr>
        <p:grpSpPr>
          <a:xfrm rot="20958769">
            <a:off x="450365" y="821268"/>
            <a:ext cx="3273425" cy="2631834"/>
            <a:chOff x="1821925" y="624110"/>
            <a:chExt cx="3273425" cy="2631834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87946FC3-57D4-4EAB-9665-9FCD8BF74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1925" y="624110"/>
              <a:ext cx="3273425" cy="263183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  <p:pic>
          <p:nvPicPr>
            <p:cNvPr id="9" name="Picture 8" descr="תוצאת תמונה עבור כיפה לילדים">
              <a:extLst>
                <a:ext uri="{FF2B5EF4-FFF2-40B4-BE49-F238E27FC236}">
                  <a16:creationId xmlns:a16="http://schemas.microsoft.com/office/drawing/2014/main" id="{C9B70F27-B4F8-4D2B-B176-F5D801E614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4063" r="99688">
                          <a14:foregroundMark x1="8438" y1="41250" x2="4063" y2="58438"/>
                          <a14:foregroundMark x1="4063" y1="58438" x2="10313" y2="70625"/>
                          <a14:foregroundMark x1="10313" y1="68750" x2="10313" y2="68750"/>
                          <a14:foregroundMark x1="39688" y1="21250" x2="72500" y2="23125"/>
                          <a14:foregroundMark x1="72500" y1="23125" x2="86563" y2="34063"/>
                          <a14:foregroundMark x1="86563" y1="34063" x2="94375" y2="48438"/>
                          <a14:foregroundMark x1="93635" y1="55985" x2="92813" y2="64375"/>
                          <a14:foregroundMark x1="94375" y1="48438" x2="93850" y2="53799"/>
                          <a14:foregroundMark x1="92813" y1="64375" x2="88438" y2="69375"/>
                          <a14:foregroundMark x1="94375" y1="59688" x2="96299" y2="58217"/>
                          <a14:foregroundMark x1="46563" y1="20313" x2="46563" y2="20313"/>
                          <a14:foregroundMark x1="51250" y1="19688" x2="51250" y2="19688"/>
                          <a14:foregroundMark x1="55937" y1="18438" x2="55937" y2="18438"/>
                          <a14:foregroundMark x1="48750" y1="18438" x2="48750" y2="18438"/>
                          <a14:foregroundMark x1="45313" y1="19375" x2="45313" y2="19375"/>
                          <a14:foregroundMark x1="40313" y1="19375" x2="40313" y2="19375"/>
                          <a14:foregroundMark x1="33125" y1="21250" x2="33125" y2="21250"/>
                          <a14:foregroundMark x1="95313" y1="61563" x2="95313" y2="61563"/>
                          <a14:foregroundMark x1="94375" y1="62187" x2="94375" y2="62187"/>
                          <a14:backgroundMark x1="97500" y1="57500" x2="99688" y2="55625"/>
                          <a14:backgroundMark x1="99688" y1="55625" x2="96563" y2="584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3086" y="871981"/>
              <a:ext cx="566057" cy="56605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8FA8660-6C75-40F3-BA45-EDFEDEBD49B1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057091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686" y="3236195"/>
            <a:ext cx="4292600" cy="2396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FA46036-D897-4637-B25C-13FEF4671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כוויה כימית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391A7B0A-D827-4ED8-8AAF-A9B2E5F31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148" y="1853248"/>
            <a:ext cx="8946541" cy="4195481"/>
          </a:xfrm>
        </p:spPr>
        <p:txBody>
          <a:bodyPr>
            <a:normAutofit/>
          </a:bodyPr>
          <a:lstStyle/>
          <a:p>
            <a:r>
              <a:rPr lang="he-IL" sz="2400" dirty="0"/>
              <a:t>מה עושים במקרה של כוויה?</a:t>
            </a:r>
          </a:p>
          <a:p>
            <a:pPr lvl="1"/>
            <a:r>
              <a:rPr lang="he-IL" sz="2400" dirty="0"/>
              <a:t>טיפול מיידי – </a:t>
            </a:r>
            <a:r>
              <a:rPr lang="he-IL" sz="2400" b="1" dirty="0"/>
              <a:t>שטיפה במים פושרים, זורמים </a:t>
            </a:r>
          </a:p>
          <a:p>
            <a:pPr lvl="1"/>
            <a:r>
              <a:rPr lang="he-IL" sz="2400" b="1" dirty="0"/>
              <a:t>הגעה</a:t>
            </a:r>
            <a:r>
              <a:rPr lang="he-IL" sz="2400" dirty="0"/>
              <a:t> למוקד רפואי 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83C64-A91B-4F99-8F34-BB377603A5DE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4100235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50603F98-60BA-4785-9B32-E83358D61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89" b="97778" l="2667" r="97778">
                        <a14:foregroundMark x1="10222" y1="43556" x2="10222" y2="43556"/>
                        <a14:foregroundMark x1="5778" y1="51556" x2="5778" y2="51556"/>
                        <a14:foregroundMark x1="4889" y1="62222" x2="4889" y2="62222"/>
                        <a14:foregroundMark x1="3111" y1="50222" x2="3111" y2="50222"/>
                        <a14:foregroundMark x1="3111" y1="50222" x2="3111" y2="50222"/>
                        <a14:foregroundMark x1="37333" y1="5333" x2="37333" y2="5333"/>
                        <a14:foregroundMark x1="91556" y1="27111" x2="91556" y2="27111"/>
                        <a14:foregroundMark x1="93778" y1="40889" x2="93778" y2="40889"/>
                        <a14:foregroundMark x1="97778" y1="52444" x2="97778" y2="52444"/>
                        <a14:foregroundMark x1="72889" y1="90667" x2="72889" y2="90667"/>
                        <a14:foregroundMark x1="61333" y1="92889" x2="61333" y2="92889"/>
                        <a14:foregroundMark x1="51111" y1="97778" x2="51111" y2="97778"/>
                        <a14:foregroundMark x1="35556" y1="97778" x2="35556" y2="9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98889">
            <a:off x="5476006" y="508689"/>
            <a:ext cx="2583581" cy="25835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A351E0-BECF-424F-B3A6-EEC15386E2C0}"/>
              </a:ext>
            </a:extLst>
          </p:cNvPr>
          <p:cNvSpPr txBox="1"/>
          <p:nvPr/>
        </p:nvSpPr>
        <p:spPr>
          <a:xfrm>
            <a:off x="7949109" y="1446536"/>
            <a:ext cx="306103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/>
              <a:t>כוויות שמש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8E8C5E-31E5-4FB7-BA56-8558742EDBE9}"/>
              </a:ext>
            </a:extLst>
          </p:cNvPr>
          <p:cNvSpPr txBox="1"/>
          <p:nvPr/>
        </p:nvSpPr>
        <p:spPr>
          <a:xfrm>
            <a:off x="8254248" y="4302934"/>
            <a:ext cx="27559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/>
              <a:t>כוויות קור 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EEBB9CD-36FC-41B9-B33A-483F732FF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3118">
            <a:off x="5125266" y="3673437"/>
            <a:ext cx="3445103" cy="2407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BEE7D4-4DBC-4C1F-811C-1A4BA2970F2F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902253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CEABD6-63F9-4B8F-B1F5-330D79D2C028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  <p:sp>
        <p:nvSpPr>
          <p:cNvPr id="4" name="מציין מיקום תוכן 2">
            <a:extLst>
              <a:ext uri="{FF2B5EF4-FFF2-40B4-BE49-F238E27FC236}">
                <a16:creationId xmlns:a16="http://schemas.microsoft.com/office/drawing/2014/main" id="{4B0B8D87-A235-411D-BBF0-1D16893A730E}"/>
              </a:ext>
            </a:extLst>
          </p:cNvPr>
          <p:cNvSpPr txBox="1">
            <a:spLocks/>
          </p:cNvSpPr>
          <p:nvPr/>
        </p:nvSpPr>
        <p:spPr>
          <a:xfrm>
            <a:off x="3224006" y="1219708"/>
            <a:ext cx="7147735" cy="28831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היכן כדאי לשים את חומרי הניקוי?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בארון מתחת לכיור במטבח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בארון במרפסת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בחדר השינה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בארון נעול או גבוה</a:t>
            </a:r>
          </a:p>
        </p:txBody>
      </p:sp>
    </p:spTree>
    <p:extLst>
      <p:ext uri="{BB962C8B-B14F-4D97-AF65-F5344CB8AC3E}">
        <p14:creationId xmlns:p14="http://schemas.microsoft.com/office/powerpoint/2010/main" val="696835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0F103F8D-C05B-45C4-994F-6B727E73957D}"/>
              </a:ext>
            </a:extLst>
          </p:cNvPr>
          <p:cNvSpPr txBox="1">
            <a:spLocks/>
          </p:cNvSpPr>
          <p:nvPr/>
        </p:nvSpPr>
        <p:spPr>
          <a:xfrm>
            <a:off x="3224006" y="1219708"/>
            <a:ext cx="7147735" cy="28831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היכן כדאי לשים את חומרי הניקוי?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בארון מתחת לכיור במטבח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בארון במרפסת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בחדר השינה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בארון נעול או גבוה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66BB69-BB71-4E45-A49B-F7F66394F9C9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416933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74EB3745-9886-477F-96A8-FE6B26A2FC18}"/>
              </a:ext>
            </a:extLst>
          </p:cNvPr>
          <p:cNvSpPr txBox="1">
            <a:spLocks/>
          </p:cNvSpPr>
          <p:nvPr/>
        </p:nvSpPr>
        <p:spPr>
          <a:xfrm>
            <a:off x="4051204" y="1015447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האם ניתן להיכוות מרחצה באמבטיה?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לא. הם לא חמים כל כך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dirty="0"/>
              <a:t>כן, ולכן נבדוק אותם לפני המקלחת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לרוב הם בסדר ולכן אין טעם לבדוק אותם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הם תמיד רותחים ולכן לא נתקלח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4D7793-3E7E-41D8-A9AA-CECBA9693C5B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041036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74EB3745-9886-477F-96A8-FE6B26A2FC18}"/>
              </a:ext>
            </a:extLst>
          </p:cNvPr>
          <p:cNvSpPr txBox="1">
            <a:spLocks/>
          </p:cNvSpPr>
          <p:nvPr/>
        </p:nvSpPr>
        <p:spPr>
          <a:xfrm>
            <a:off x="4051204" y="1015447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האם ניתן להיכוות מרחצה באמבטיה?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לא. הם לא חמים כל כך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כן, ולכן נבדוק אותם לפני המקלחת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לרוב הם בסדר ולכן אין טעם לבדוק אותם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הם תמיד רותחים ולכן לא נתקלח</a:t>
            </a:r>
          </a:p>
        </p:txBody>
      </p:sp>
      <p:pic>
        <p:nvPicPr>
          <p:cNvPr id="3" name="Picture 2" descr="תוצאת תמונה עבור ‪shower clipart gif‬‏">
            <a:extLst>
              <a:ext uri="{FF2B5EF4-FFF2-40B4-BE49-F238E27FC236}">
                <a16:creationId xmlns:a16="http://schemas.microsoft.com/office/drawing/2014/main" id="{E96904F2-49D1-4207-800E-93F9C13C98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12"/>
            <a:ext cx="4261652" cy="426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4D7793-3E7E-41D8-A9AA-CECBA9693C5B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154491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7B5D176A-6A6D-42DB-84C8-9AEDBBF522FE}"/>
              </a:ext>
            </a:extLst>
          </p:cNvPr>
          <p:cNvSpPr txBox="1">
            <a:spLocks/>
          </p:cNvSpPr>
          <p:nvPr/>
        </p:nvSpPr>
        <p:spPr>
          <a:xfrm>
            <a:off x="2085044" y="659543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מהו הטיפול הראשוני בכוויה?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למרוח ביצה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לשים קמח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dirty="0"/>
              <a:t>מים זורמים פושרים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פלסטר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B8CD83-7EFB-410B-9993-5778A812227E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1285670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7B5D176A-6A6D-42DB-84C8-9AEDBBF522FE}"/>
              </a:ext>
            </a:extLst>
          </p:cNvPr>
          <p:cNvSpPr txBox="1">
            <a:spLocks/>
          </p:cNvSpPr>
          <p:nvPr/>
        </p:nvSpPr>
        <p:spPr>
          <a:xfrm>
            <a:off x="2085044" y="659543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מהו הטיפול הראשוני בכוויה?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למרוח ביצה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לשים קמח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מים זורמים פושרים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פלסטר</a:t>
            </a:r>
          </a:p>
        </p:txBody>
      </p:sp>
      <p:pic>
        <p:nvPicPr>
          <p:cNvPr id="3" name="Picture 4" descr="תוצאת תמונה עבור ‪washing hands gif‬‏">
            <a:extLst>
              <a:ext uri="{FF2B5EF4-FFF2-40B4-BE49-F238E27FC236}">
                <a16:creationId xmlns:a16="http://schemas.microsoft.com/office/drawing/2014/main" id="{E78D943F-86C5-4228-A171-125B350C62B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8" y="1467356"/>
            <a:ext cx="4535650" cy="383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B8CD83-7EFB-410B-9993-5778A812227E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772019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0F103F8D-C05B-45C4-994F-6B727E73957D}"/>
              </a:ext>
            </a:extLst>
          </p:cNvPr>
          <p:cNvSpPr txBox="1">
            <a:spLocks/>
          </p:cNvSpPr>
          <p:nvPr/>
        </p:nvSpPr>
        <p:spPr>
          <a:xfrm>
            <a:off x="3468201" y="922386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היכן נניח את הקומקום החשמלי?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על השולחן במטבח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על השולחן בסלון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בשיש מקדימה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בשיש מאחור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7317BB-58FE-48E1-99E5-AAE6284965C8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03565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0F103F8D-C05B-45C4-994F-6B727E73957D}"/>
              </a:ext>
            </a:extLst>
          </p:cNvPr>
          <p:cNvSpPr txBox="1">
            <a:spLocks/>
          </p:cNvSpPr>
          <p:nvPr/>
        </p:nvSpPr>
        <p:spPr>
          <a:xfrm>
            <a:off x="3468201" y="922386"/>
            <a:ext cx="7753077" cy="4405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he-IL" sz="3200" dirty="0"/>
              <a:t>היכן נניח את הקומקום החשמלי?</a:t>
            </a:r>
            <a:endParaRPr lang="en-US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על השולחן במטבח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על השולחן בסלון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dirty="0"/>
              <a:t>בשיש מקדימה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e-IL" sz="3200" b="1" dirty="0">
                <a:solidFill>
                  <a:srgbClr val="FF3300"/>
                </a:solidFill>
              </a:rPr>
              <a:t>בשיש מאחור</a:t>
            </a:r>
          </a:p>
        </p:txBody>
      </p:sp>
      <p:pic>
        <p:nvPicPr>
          <p:cNvPr id="15362" name="Picture 2" descr="תוצאת תמונה עבור ‪cupboard clipart gif‬‏">
            <a:extLst>
              <a:ext uri="{FF2B5EF4-FFF2-40B4-BE49-F238E27FC236}">
                <a16:creationId xmlns:a16="http://schemas.microsoft.com/office/drawing/2014/main" id="{885C868A-6C9D-4AC0-85AE-97917C97DB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584" y="2943990"/>
            <a:ext cx="4180205" cy="398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7317BB-58FE-48E1-99E5-AAE6284965C8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167407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מציין מיקום תוכן 3">
            <a:extLst>
              <a:ext uri="{FF2B5EF4-FFF2-40B4-BE49-F238E27FC236}">
                <a16:creationId xmlns:a16="http://schemas.microsoft.com/office/drawing/2014/main" id="{7EF70237-9ED8-48A9-8C0B-0EB064ADE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988" y="2142387"/>
            <a:ext cx="4859394" cy="2730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תמונה קשורה">
            <a:extLst>
              <a:ext uri="{FF2B5EF4-FFF2-40B4-BE49-F238E27FC236}">
                <a16:creationId xmlns:a16="http://schemas.microsoft.com/office/drawing/2014/main" id="{ACD7692E-0E31-4449-BF23-577CDCE44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726" y="2911928"/>
            <a:ext cx="3616259" cy="2730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6E8AFC4-2C5B-422A-911C-88E7BD2FAAAC}"/>
              </a:ext>
            </a:extLst>
          </p:cNvPr>
          <p:cNvSpPr txBox="1"/>
          <p:nvPr/>
        </p:nvSpPr>
        <p:spPr>
          <a:xfrm>
            <a:off x="11221278" y="218661"/>
            <a:ext cx="6758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בס"ד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F2C264D4-3370-4435-85CF-B35CC7D2E126}"/>
              </a:ext>
            </a:extLst>
          </p:cNvPr>
          <p:cNvSpPr txBox="1"/>
          <p:nvPr/>
        </p:nvSpPr>
        <p:spPr>
          <a:xfrm>
            <a:off x="2089083" y="587993"/>
            <a:ext cx="5426486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600" b="1" dirty="0">
                <a:solidFill>
                  <a:srgbClr val="E98B63"/>
                </a:solidFill>
              </a:rPr>
              <a:t>מ</a:t>
            </a:r>
            <a:r>
              <a:rPr lang="he-IL" sz="4800" b="1" dirty="0">
                <a:solidFill>
                  <a:srgbClr val="E98B63"/>
                </a:solidFill>
              </a:rPr>
              <a:t>ים </a:t>
            </a:r>
            <a:r>
              <a:rPr lang="he-IL" sz="7200" b="1" dirty="0">
                <a:solidFill>
                  <a:srgbClr val="E98B63"/>
                </a:solidFill>
              </a:rPr>
              <a:t>ז</a:t>
            </a:r>
            <a:r>
              <a:rPr lang="he-IL" sz="4800" b="1" dirty="0">
                <a:solidFill>
                  <a:srgbClr val="E98B63"/>
                </a:solidFill>
              </a:rPr>
              <a:t>ורמים </a:t>
            </a:r>
            <a:r>
              <a:rPr lang="he-IL" sz="7200" b="1" dirty="0">
                <a:solidFill>
                  <a:srgbClr val="E98B63"/>
                </a:solidFill>
              </a:rPr>
              <a:t>פ</a:t>
            </a:r>
            <a:r>
              <a:rPr lang="he-IL" sz="4800" b="1" dirty="0">
                <a:solidFill>
                  <a:srgbClr val="E98B63"/>
                </a:solidFill>
              </a:rPr>
              <a:t>ושרים</a:t>
            </a:r>
          </a:p>
        </p:txBody>
      </p:sp>
    </p:spTree>
    <p:extLst>
      <p:ext uri="{BB962C8B-B14F-4D97-AF65-F5344CB8AC3E}">
        <p14:creationId xmlns:p14="http://schemas.microsoft.com/office/powerpoint/2010/main" val="3983698406"/>
      </p:ext>
    </p:extLst>
  </p:cSld>
  <p:clrMapOvr>
    <a:masterClrMapping/>
  </p:clrMapOvr>
</p:sld>
</file>

<file path=ppt/theme/theme1.xml><?xml version="1.0" encoding="utf-8"?>
<a:theme xmlns:a="http://schemas.openxmlformats.org/drawingml/2006/main" name="9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טמפלט שיקופית למצגת ספרא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טמפלט שיקופית למצגת ספרא" id="{246170F5-6BB8-4AD3-BC2F-C8D3809B475B}" vid="{EA4F8B49-2C26-43D3-B5C9-777A7628A52F}"/>
    </a:ext>
  </a:extLst>
</a:theme>
</file>

<file path=ppt/theme/theme4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432</Words>
  <Application>Microsoft Office PowerPoint</Application>
  <PresentationFormat>מסך רחב</PresentationFormat>
  <Paragraphs>106</Paragraphs>
  <Slides>19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8</vt:i4>
      </vt:variant>
      <vt:variant>
        <vt:lpstr>כותרות שקופיות</vt:lpstr>
      </vt:variant>
      <vt:variant>
        <vt:i4>19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Wingdings 3</vt:lpstr>
      <vt:lpstr>9_ערכת נושא Office</vt:lpstr>
      <vt:lpstr>6_ערכת נושא Office</vt:lpstr>
      <vt:lpstr>טמפלט שיקופית למצגת ספרא</vt:lpstr>
      <vt:lpstr>4_ערכת נושא Office</vt:lpstr>
      <vt:lpstr>7_ערכת נושא Office</vt:lpstr>
      <vt:lpstr>8_ערכת נושא Office</vt:lpstr>
      <vt:lpstr>10_ערכת נושא Office</vt:lpstr>
      <vt:lpstr>11_ערכת נושא Office</vt:lpstr>
      <vt:lpstr>מצגת של PowerPoint‏</vt:lpstr>
      <vt:lpstr>למה אנחנו כאן ? לקיים "ונשמרתם מאד לנפשותיכם!"</vt:lpstr>
      <vt:lpstr>       מהי כוויה?</vt:lpstr>
      <vt:lpstr>תפקידי העור</vt:lpstr>
      <vt:lpstr>ממה נכווים? </vt:lpstr>
      <vt:lpstr>כוויות מנוזלים חמים</vt:lpstr>
      <vt:lpstr>כוויות מאש</vt:lpstr>
      <vt:lpstr>כוויות מחשמל</vt:lpstr>
      <vt:lpstr>כוויה כימית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Nurit Michelson</dc:creator>
  <cp:lastModifiedBy>Nurit Michelson</cp:lastModifiedBy>
  <cp:revision>5</cp:revision>
  <dcterms:created xsi:type="dcterms:W3CDTF">2021-12-18T20:09:50Z</dcterms:created>
  <dcterms:modified xsi:type="dcterms:W3CDTF">2021-12-19T11:12:09Z</dcterms:modified>
</cp:coreProperties>
</file>