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theme/theme5.xml" ContentType="application/vnd.openxmlformats-officedocument.theme+xml"/>
  <Override PartName="/ppt/slideLayouts/slideLayout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15" r:id="rId1"/>
    <p:sldMasterId id="2147483696" r:id="rId2"/>
    <p:sldMasterId id="2147483708" r:id="rId3"/>
    <p:sldMasterId id="2147483744" r:id="rId4"/>
    <p:sldMasterId id="2147483742" r:id="rId5"/>
    <p:sldMasterId id="2147483740" r:id="rId6"/>
  </p:sldMasterIdLst>
  <p:notesMasterIdLst>
    <p:notesMasterId r:id="rId17"/>
  </p:notesMasterIdLst>
  <p:sldIdLst>
    <p:sldId id="306" r:id="rId7"/>
    <p:sldId id="311" r:id="rId8"/>
    <p:sldId id="312" r:id="rId9"/>
    <p:sldId id="313" r:id="rId10"/>
    <p:sldId id="262" r:id="rId11"/>
    <p:sldId id="315" r:id="rId12"/>
    <p:sldId id="318" r:id="rId13"/>
    <p:sldId id="309" r:id="rId14"/>
    <p:sldId id="319" r:id="rId15"/>
    <p:sldId id="266" r:id="rId16"/>
  </p:sldIdLst>
  <p:sldSz cx="12192000" cy="6858000"/>
  <p:notesSz cx="6797675" cy="9926638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296D"/>
    <a:srgbClr val="FF6600"/>
    <a:srgbClr val="1A1F4B"/>
    <a:srgbClr val="002D73"/>
    <a:srgbClr val="333399"/>
    <a:srgbClr val="2BB99A"/>
    <a:srgbClr val="E93D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013" autoAdjust="0"/>
    <p:restoredTop sz="96366" autoAdjust="0"/>
  </p:normalViewPr>
  <p:slideViewPr>
    <p:cSldViewPr snapToGrid="0">
      <p:cViewPr varScale="1">
        <p:scale>
          <a:sx n="94" d="100"/>
          <a:sy n="94" d="100"/>
        </p:scale>
        <p:origin x="226" y="12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395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1275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49624C2-3047-4B19-A78C-6A6FED842C63}" type="datetimeFigureOut">
              <a:rPr lang="he-IL" smtClean="0"/>
              <a:t>ט"ז/טבת/תשפ"ב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51275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84CAE91-A08C-44A5-8C87-068B9090D3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11658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0999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3985470" y="1122363"/>
            <a:ext cx="7368330" cy="2387600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3985470" y="3602038"/>
            <a:ext cx="7368330" cy="1655762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4EE4CF4B-BC9D-4745-8644-C2EC38C34C9F}" type="datetimeFigureOut">
              <a:rPr lang="he-IL" smtClean="0"/>
              <a:pPr/>
              <a:t>ט"ז/טבת/תשפ"ב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634A4C94-DD14-474B-8EFF-42236BE2C553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41071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774558" y="1783680"/>
            <a:ext cx="7785472" cy="4351338"/>
          </a:xfrm>
        </p:spPr>
        <p:txBody>
          <a:bodyPr/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81683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634A4C94-DD14-474B-8EFF-42236BE2C553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42079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56153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7C6D-6C22-4EA8-97CA-72FE6092F65A}" type="datetimeFigureOut">
              <a:rPr lang="he-IL" smtClean="0"/>
              <a:t>ט"ז/טבת/תשפ"ב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E9F43-DDC6-4C53-9F33-347429FF184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31179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1448800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4187297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3295080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7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 userDrawn="1"/>
        </p:nvSpPr>
        <p:spPr>
          <a:xfrm>
            <a:off x="152312" y="5888513"/>
            <a:ext cx="1887523" cy="8976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191998" cy="685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669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A1F4B"/>
          </a:solidFill>
          <a:latin typeface="+mj-lt"/>
          <a:ea typeface="+mj-ea"/>
          <a:cs typeface="+mn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A1F4B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A1F4B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A1F4B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A1F4B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A1F4B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848985" y="1632678"/>
            <a:ext cx="7971159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  <p:pic>
        <p:nvPicPr>
          <p:cNvPr id="4" name="תמונה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3552"/>
            <a:ext cx="6531742" cy="501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176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  <p:pic>
        <p:nvPicPr>
          <p:cNvPr id="6" name="תמונה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1" y="-12255"/>
            <a:ext cx="4601178" cy="642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04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47" r:id="rId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93687" cy="6412787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69765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42648" cy="6857999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341075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2" y="0"/>
            <a:ext cx="12196011" cy="6855672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639042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microsoft.com/office/2007/relationships/hdphoto" Target="../media/hdphoto3.wdp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hyperlink" Target="https://wordwall.net/play/25009/037/977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www.playfactile.com/burnsprevent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502025" y="80683"/>
            <a:ext cx="71717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8000" b="1" dirty="0">
                <a:solidFill>
                  <a:srgbClr val="2B296D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כוויות ניתן למנוע</a:t>
            </a:r>
            <a:endParaRPr lang="he-IL" sz="4000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0EEAAE02-10D4-46C7-8DD9-E5655205D7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34" r="42336" b="2498"/>
          <a:stretch/>
        </p:blipFill>
        <p:spPr>
          <a:xfrm>
            <a:off x="1984979" y="6382870"/>
            <a:ext cx="2102928" cy="394447"/>
          </a:xfrm>
          <a:prstGeom prst="rect">
            <a:avLst/>
          </a:prstGeom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3D343725-1F2C-498B-B44A-A8E2AF7D0403}"/>
              </a:ext>
            </a:extLst>
          </p:cNvPr>
          <p:cNvSpPr txBox="1"/>
          <p:nvPr/>
        </p:nvSpPr>
        <p:spPr>
          <a:xfrm>
            <a:off x="1950943" y="1236854"/>
            <a:ext cx="4273927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600" dirty="0">
                <a:solidFill>
                  <a:srgbClr val="2B296D"/>
                </a:solidFill>
              </a:rPr>
              <a:t>מניעת כוויות אצל ילדים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FA7E7B85-D883-4E52-A9F5-E529025BE2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890" y="5854745"/>
            <a:ext cx="2275205" cy="83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667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תוצאת תמונה עבור ‪boy‬‏">
            <a:extLst>
              <a:ext uri="{FF2B5EF4-FFF2-40B4-BE49-F238E27FC236}">
                <a16:creationId xmlns:a16="http://schemas.microsoft.com/office/drawing/2014/main" id="{3F676108-66EA-4E40-B3C6-7F0FEB66B4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9891" r="89988">
                        <a14:backgroundMark x1="46966" y1="98119" x2="49636" y2="96481"/>
                        <a14:backgroundMark x1="59587" y1="97876" x2="57585" y2="988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260" r="30704"/>
          <a:stretch/>
        </p:blipFill>
        <p:spPr bwMode="auto">
          <a:xfrm>
            <a:off x="7520326" y="357615"/>
            <a:ext cx="2553419" cy="6377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ACF00975-24E3-4710-AAEA-568041E704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28" y="4212551"/>
            <a:ext cx="1685055" cy="1685055"/>
          </a:xfrm>
          <a:prstGeom prst="rect">
            <a:avLst/>
          </a:prstGeo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F60BDC49-1EE2-484B-89B0-67CA2A9FE993}"/>
              </a:ext>
            </a:extLst>
          </p:cNvPr>
          <p:cNvSpPr/>
          <p:nvPr/>
        </p:nvSpPr>
        <p:spPr>
          <a:xfrm>
            <a:off x="603454" y="1451382"/>
            <a:ext cx="7343677" cy="24313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5400" b="1" dirty="0">
                <a:solidFill>
                  <a:srgbClr val="0066CC"/>
                </a:solidFill>
              </a:rPr>
              <a:t>מהו החלק בגוף</a:t>
            </a:r>
          </a:p>
          <a:p>
            <a:pPr algn="ctr">
              <a:lnSpc>
                <a:spcPct val="150000"/>
              </a:lnSpc>
            </a:pPr>
            <a:r>
              <a:rPr lang="he-IL" sz="5400" b="1" dirty="0">
                <a:solidFill>
                  <a:srgbClr val="0066CC"/>
                </a:solidFill>
              </a:rPr>
              <a:t>בעל השטח הגדול ביותר?</a:t>
            </a:r>
          </a:p>
        </p:txBody>
      </p:sp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187A61C6-1C89-47AB-9FBC-7C523E7CF177}"/>
              </a:ext>
            </a:extLst>
          </p:cNvPr>
          <p:cNvGrpSpPr/>
          <p:nvPr/>
        </p:nvGrpSpPr>
        <p:grpSpPr>
          <a:xfrm>
            <a:off x="1842358" y="0"/>
            <a:ext cx="5174364" cy="6858000"/>
            <a:chOff x="3648148" y="0"/>
            <a:chExt cx="4895702" cy="6858000"/>
          </a:xfrm>
        </p:grpSpPr>
        <p:pic>
          <p:nvPicPr>
            <p:cNvPr id="9" name="תמונה 8">
              <a:extLst>
                <a:ext uri="{FF2B5EF4-FFF2-40B4-BE49-F238E27FC236}">
                  <a16:creationId xmlns:a16="http://schemas.microsoft.com/office/drawing/2014/main" id="{6CB05A3E-7D44-4054-9862-7218521502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6999" y="981149"/>
              <a:ext cx="6858000" cy="4895701"/>
            </a:xfrm>
            <a:prstGeom prst="rect">
              <a:avLst/>
            </a:prstGeom>
          </p:spPr>
        </p:pic>
        <p:sp>
          <p:nvSpPr>
            <p:cNvPr id="10" name="חץ: ימינה 9">
              <a:extLst>
                <a:ext uri="{FF2B5EF4-FFF2-40B4-BE49-F238E27FC236}">
                  <a16:creationId xmlns:a16="http://schemas.microsoft.com/office/drawing/2014/main" id="{05024496-5138-4BEA-8084-7487846B6ED8}"/>
                </a:ext>
              </a:extLst>
            </p:cNvPr>
            <p:cNvSpPr/>
            <p:nvPr/>
          </p:nvSpPr>
          <p:spPr>
            <a:xfrm>
              <a:off x="3665400" y="6055744"/>
              <a:ext cx="362310" cy="232914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" name="חץ: ימינה 10">
              <a:extLst>
                <a:ext uri="{FF2B5EF4-FFF2-40B4-BE49-F238E27FC236}">
                  <a16:creationId xmlns:a16="http://schemas.microsoft.com/office/drawing/2014/main" id="{89E43728-94A6-4D79-B003-3AFC35DD976A}"/>
                </a:ext>
              </a:extLst>
            </p:cNvPr>
            <p:cNvSpPr/>
            <p:nvPr/>
          </p:nvSpPr>
          <p:spPr>
            <a:xfrm>
              <a:off x="8181540" y="523336"/>
              <a:ext cx="362310" cy="232914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" name="אליפסה 11">
              <a:extLst>
                <a:ext uri="{FF2B5EF4-FFF2-40B4-BE49-F238E27FC236}">
                  <a16:creationId xmlns:a16="http://schemas.microsoft.com/office/drawing/2014/main" id="{C86CCA1E-C324-49D9-8D5F-BC43163B194F}"/>
                </a:ext>
              </a:extLst>
            </p:cNvPr>
            <p:cNvSpPr/>
            <p:nvPr/>
          </p:nvSpPr>
          <p:spPr>
            <a:xfrm>
              <a:off x="4459858" y="4653952"/>
              <a:ext cx="267418" cy="267418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/>
                <a:t>ה</a:t>
              </a:r>
            </a:p>
          </p:txBody>
        </p:sp>
        <p:sp>
          <p:nvSpPr>
            <p:cNvPr id="13" name="אליפסה 12">
              <a:extLst>
                <a:ext uri="{FF2B5EF4-FFF2-40B4-BE49-F238E27FC236}">
                  <a16:creationId xmlns:a16="http://schemas.microsoft.com/office/drawing/2014/main" id="{E8096E9B-8A55-4D22-8D1D-5F678018A91A}"/>
                </a:ext>
              </a:extLst>
            </p:cNvPr>
            <p:cNvSpPr/>
            <p:nvPr/>
          </p:nvSpPr>
          <p:spPr>
            <a:xfrm>
              <a:off x="7847163" y="3503763"/>
              <a:ext cx="267418" cy="267418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/>
                <a:t>ע</a:t>
              </a:r>
            </a:p>
          </p:txBody>
        </p:sp>
        <p:sp>
          <p:nvSpPr>
            <p:cNvPr id="14" name="אליפסה 13">
              <a:extLst>
                <a:ext uri="{FF2B5EF4-FFF2-40B4-BE49-F238E27FC236}">
                  <a16:creationId xmlns:a16="http://schemas.microsoft.com/office/drawing/2014/main" id="{BB43790B-08A1-4224-AFA6-FACCCCA487D3}"/>
                </a:ext>
              </a:extLst>
            </p:cNvPr>
            <p:cNvSpPr/>
            <p:nvPr/>
          </p:nvSpPr>
          <p:spPr>
            <a:xfrm>
              <a:off x="7464725" y="1611703"/>
              <a:ext cx="267418" cy="267418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/>
                <a:t>ו</a:t>
              </a:r>
            </a:p>
          </p:txBody>
        </p:sp>
        <p:sp>
          <p:nvSpPr>
            <p:cNvPr id="15" name="אליפסה 14">
              <a:extLst>
                <a:ext uri="{FF2B5EF4-FFF2-40B4-BE49-F238E27FC236}">
                  <a16:creationId xmlns:a16="http://schemas.microsoft.com/office/drawing/2014/main" id="{B712C86E-3DB3-496E-8FFA-475AB1114141}"/>
                </a:ext>
              </a:extLst>
            </p:cNvPr>
            <p:cNvSpPr/>
            <p:nvPr/>
          </p:nvSpPr>
          <p:spPr>
            <a:xfrm>
              <a:off x="6167887" y="506084"/>
              <a:ext cx="267418" cy="267418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/>
                <a:t>ר</a:t>
              </a:r>
            </a:p>
          </p:txBody>
        </p:sp>
        <p:sp>
          <p:nvSpPr>
            <p:cNvPr id="16" name="אליפסה 15">
              <a:extLst>
                <a:ext uri="{FF2B5EF4-FFF2-40B4-BE49-F238E27FC236}">
                  <a16:creationId xmlns:a16="http://schemas.microsoft.com/office/drawing/2014/main" id="{FCCF9D7B-B6D5-44C6-95DC-33CA1D436BB7}"/>
                </a:ext>
              </a:extLst>
            </p:cNvPr>
            <p:cNvSpPr/>
            <p:nvPr/>
          </p:nvSpPr>
          <p:spPr>
            <a:xfrm>
              <a:off x="4027710" y="3866072"/>
              <a:ext cx="267418" cy="267418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/>
                <a:t>ה</a:t>
              </a:r>
            </a:p>
          </p:txBody>
        </p:sp>
        <p:sp>
          <p:nvSpPr>
            <p:cNvPr id="17" name="אליפסה 16">
              <a:extLst>
                <a:ext uri="{FF2B5EF4-FFF2-40B4-BE49-F238E27FC236}">
                  <a16:creationId xmlns:a16="http://schemas.microsoft.com/office/drawing/2014/main" id="{7241E92A-F305-4AB1-9285-90CB412DA226}"/>
                </a:ext>
              </a:extLst>
            </p:cNvPr>
            <p:cNvSpPr/>
            <p:nvPr/>
          </p:nvSpPr>
          <p:spPr>
            <a:xfrm>
              <a:off x="4918083" y="1672088"/>
              <a:ext cx="267418" cy="267418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/>
                <a:t>ר</a:t>
              </a:r>
            </a:p>
          </p:txBody>
        </p:sp>
        <p:sp>
          <p:nvSpPr>
            <p:cNvPr id="18" name="אליפסה 17">
              <a:extLst>
                <a:ext uri="{FF2B5EF4-FFF2-40B4-BE49-F238E27FC236}">
                  <a16:creationId xmlns:a16="http://schemas.microsoft.com/office/drawing/2014/main" id="{8CDCEC6A-0B3D-4AE7-8912-E33AF5FBC286}"/>
                </a:ext>
              </a:extLst>
            </p:cNvPr>
            <p:cNvSpPr/>
            <p:nvPr/>
          </p:nvSpPr>
          <p:spPr>
            <a:xfrm>
              <a:off x="6167887" y="2713008"/>
              <a:ext cx="267418" cy="267418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/>
                <a:t>ג</a:t>
              </a:r>
            </a:p>
          </p:txBody>
        </p:sp>
        <p:sp>
          <p:nvSpPr>
            <p:cNvPr id="19" name="אליפסה 18">
              <a:extLst>
                <a:ext uri="{FF2B5EF4-FFF2-40B4-BE49-F238E27FC236}">
                  <a16:creationId xmlns:a16="http://schemas.microsoft.com/office/drawing/2014/main" id="{A606444D-F9B1-414F-88E9-FA22F501856B}"/>
                </a:ext>
              </a:extLst>
            </p:cNvPr>
            <p:cNvSpPr/>
            <p:nvPr/>
          </p:nvSpPr>
          <p:spPr>
            <a:xfrm>
              <a:off x="4918083" y="3503763"/>
              <a:ext cx="267418" cy="267418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/>
                <a:t>ר</a:t>
              </a:r>
            </a:p>
          </p:txBody>
        </p:sp>
        <p:sp>
          <p:nvSpPr>
            <p:cNvPr id="20" name="אליפסה 19">
              <a:extLst>
                <a:ext uri="{FF2B5EF4-FFF2-40B4-BE49-F238E27FC236}">
                  <a16:creationId xmlns:a16="http://schemas.microsoft.com/office/drawing/2014/main" id="{7A27EF45-FCA6-4548-B3A8-7033BB32525F}"/>
                </a:ext>
              </a:extLst>
            </p:cNvPr>
            <p:cNvSpPr/>
            <p:nvPr/>
          </p:nvSpPr>
          <p:spPr>
            <a:xfrm>
              <a:off x="6167887" y="1613141"/>
              <a:ext cx="267418" cy="267418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/>
                <a:t>ל</a:t>
              </a:r>
            </a:p>
          </p:txBody>
        </p:sp>
        <p:sp>
          <p:nvSpPr>
            <p:cNvPr id="21" name="אליפסה 20">
              <a:extLst>
                <a:ext uri="{FF2B5EF4-FFF2-40B4-BE49-F238E27FC236}">
                  <a16:creationId xmlns:a16="http://schemas.microsoft.com/office/drawing/2014/main" id="{5E3AB796-DE70-4571-A34A-20B1E8606E91}"/>
                </a:ext>
              </a:extLst>
            </p:cNvPr>
            <p:cNvSpPr/>
            <p:nvPr/>
          </p:nvSpPr>
          <p:spPr>
            <a:xfrm>
              <a:off x="4027710" y="900022"/>
              <a:ext cx="267418" cy="267418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/>
                <a:t>ב</a:t>
              </a:r>
            </a:p>
          </p:txBody>
        </p:sp>
        <p:sp>
          <p:nvSpPr>
            <p:cNvPr id="22" name="אליפסה 21">
              <a:extLst>
                <a:ext uri="{FF2B5EF4-FFF2-40B4-BE49-F238E27FC236}">
                  <a16:creationId xmlns:a16="http://schemas.microsoft.com/office/drawing/2014/main" id="{678BFA9A-DB86-40C1-BE00-6090251F12C2}"/>
                </a:ext>
              </a:extLst>
            </p:cNvPr>
            <p:cNvSpPr/>
            <p:nvPr/>
          </p:nvSpPr>
          <p:spPr>
            <a:xfrm>
              <a:off x="7464725" y="4921370"/>
              <a:ext cx="267418" cy="267418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/>
                <a:t>ש</a:t>
              </a:r>
            </a:p>
          </p:txBody>
        </p:sp>
        <p:sp>
          <p:nvSpPr>
            <p:cNvPr id="23" name="אליפסה 22">
              <a:extLst>
                <a:ext uri="{FF2B5EF4-FFF2-40B4-BE49-F238E27FC236}">
                  <a16:creationId xmlns:a16="http://schemas.microsoft.com/office/drawing/2014/main" id="{A1CB856A-DE7B-433D-A671-17364FDF2F91}"/>
                </a:ext>
              </a:extLst>
            </p:cNvPr>
            <p:cNvSpPr/>
            <p:nvPr/>
          </p:nvSpPr>
          <p:spPr>
            <a:xfrm>
              <a:off x="6167887" y="4245636"/>
              <a:ext cx="267418" cy="267418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/>
                <a:t>י</a:t>
              </a:r>
            </a:p>
          </p:txBody>
        </p:sp>
        <p:sp>
          <p:nvSpPr>
            <p:cNvPr id="24" name="אליפסה 23">
              <a:extLst>
                <a:ext uri="{FF2B5EF4-FFF2-40B4-BE49-F238E27FC236}">
                  <a16:creationId xmlns:a16="http://schemas.microsoft.com/office/drawing/2014/main" id="{B71A3D4D-2671-4442-BC3D-F79C025D6E79}"/>
                </a:ext>
              </a:extLst>
            </p:cNvPr>
            <p:cNvSpPr/>
            <p:nvPr/>
          </p:nvSpPr>
          <p:spPr>
            <a:xfrm>
              <a:off x="7010400" y="6021240"/>
              <a:ext cx="267418" cy="267418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b="1" dirty="0"/>
                <a:t>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529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FB671AE-8C99-45D8-8AB4-3D5C110376E9}"/>
              </a:ext>
            </a:extLst>
          </p:cNvPr>
          <p:cNvSpPr txBox="1">
            <a:spLocks/>
          </p:cNvSpPr>
          <p:nvPr/>
        </p:nvSpPr>
        <p:spPr>
          <a:xfrm>
            <a:off x="2795636" y="1149067"/>
            <a:ext cx="9183810" cy="3777622"/>
          </a:xfrm>
          <a:prstGeom prst="rect">
            <a:avLst/>
          </a:prstGeom>
        </p:spPr>
        <p:txBody>
          <a:bodyPr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e-IL" sz="3600" dirty="0"/>
              <a:t>הידעתם?</a:t>
            </a:r>
          </a:p>
          <a:p>
            <a:pPr lvl="1"/>
            <a:r>
              <a:rPr lang="he-IL" sz="3200" dirty="0"/>
              <a:t>העור הוא האיבר הכי גדול בגוף האדם!</a:t>
            </a:r>
          </a:p>
          <a:p>
            <a:pPr lvl="1"/>
            <a:r>
              <a:rPr lang="he-IL" sz="3200" dirty="0"/>
              <a:t>הוא מכסה כמעט את כל הגוף ותופס 15% ממשקלו</a:t>
            </a:r>
          </a:p>
          <a:p>
            <a:pPr lvl="1"/>
            <a:r>
              <a:rPr lang="he-IL" sz="3200" dirty="0"/>
              <a:t>העור מורכב מ-3 שכבות עיקריות:</a:t>
            </a:r>
          </a:p>
          <a:p>
            <a:pPr lvl="1"/>
            <a:endParaRPr lang="en-US" sz="32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F0ACFCD-B674-4A1C-AFC0-51892EA2CBBE}"/>
              </a:ext>
            </a:extLst>
          </p:cNvPr>
          <p:cNvSpPr txBox="1">
            <a:spLocks/>
          </p:cNvSpPr>
          <p:nvPr/>
        </p:nvSpPr>
        <p:spPr>
          <a:xfrm>
            <a:off x="5781026" y="259413"/>
            <a:ext cx="4127815" cy="1280890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b="1" dirty="0">
                <a:cs typeface="+mn-cs"/>
              </a:rPr>
              <a:t>עור האדם</a:t>
            </a:r>
            <a:endParaRPr lang="en-US" b="1" dirty="0">
              <a:cs typeface="+mn-cs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0514915D-BFCB-4BC5-AEB1-FFED6A92C2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80" b="100000" l="0" r="100000">
                        <a14:foregroundMark x1="93019" y1="51362" x2="93506" y2="57357"/>
                        <a14:foregroundMark x1="59740" y1="88011" x2="74513" y2="8651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36331" y="2679439"/>
            <a:ext cx="3289094" cy="391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839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44C8A-3AF5-4AF8-81B6-39ACFE49CE30}"/>
              </a:ext>
            </a:extLst>
          </p:cNvPr>
          <p:cNvSpPr txBox="1">
            <a:spLocks/>
          </p:cNvSpPr>
          <p:nvPr/>
        </p:nvSpPr>
        <p:spPr>
          <a:xfrm>
            <a:off x="5358869" y="214302"/>
            <a:ext cx="4127815" cy="1280890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b="1" dirty="0">
                <a:cs typeface="+mn-cs"/>
              </a:rPr>
              <a:t>תפקידי העור</a:t>
            </a:r>
            <a:endParaRPr lang="en-US" b="1" dirty="0">
              <a:cs typeface="+mn-cs"/>
            </a:endParaRPr>
          </a:p>
        </p:txBody>
      </p:sp>
      <p:grpSp>
        <p:nvGrpSpPr>
          <p:cNvPr id="3" name="רמז חישה">
            <a:extLst>
              <a:ext uri="{FF2B5EF4-FFF2-40B4-BE49-F238E27FC236}">
                <a16:creationId xmlns:a16="http://schemas.microsoft.com/office/drawing/2014/main" id="{6DCF8D44-2539-4044-AE22-BE07479980B1}"/>
              </a:ext>
            </a:extLst>
          </p:cNvPr>
          <p:cNvGrpSpPr/>
          <p:nvPr/>
        </p:nvGrpSpPr>
        <p:grpSpPr>
          <a:xfrm>
            <a:off x="2418848" y="873532"/>
            <a:ext cx="1680328" cy="2301257"/>
            <a:chOff x="752321" y="2151411"/>
            <a:chExt cx="1680328" cy="2301257"/>
          </a:xfrm>
        </p:grpSpPr>
        <p:pic>
          <p:nvPicPr>
            <p:cNvPr id="4" name="תמונה 3">
              <a:extLst>
                <a:ext uri="{FF2B5EF4-FFF2-40B4-BE49-F238E27FC236}">
                  <a16:creationId xmlns:a16="http://schemas.microsoft.com/office/drawing/2014/main" id="{97347382-099F-4902-9776-0286651AD4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855" r="45000"/>
            <a:stretch/>
          </p:blipFill>
          <p:spPr>
            <a:xfrm>
              <a:off x="1430783" y="2542895"/>
              <a:ext cx="1001866" cy="1909773"/>
            </a:xfrm>
            <a:prstGeom prst="rect">
              <a:avLst/>
            </a:prstGeom>
          </p:spPr>
        </p:pic>
        <p:sp>
          <p:nvSpPr>
            <p:cNvPr id="5" name="חץ: מעוקל ימינה 4">
              <a:extLst>
                <a:ext uri="{FF2B5EF4-FFF2-40B4-BE49-F238E27FC236}">
                  <a16:creationId xmlns:a16="http://schemas.microsoft.com/office/drawing/2014/main" id="{A8365345-7BA2-4125-9BD4-9CD1E53F157B}"/>
                </a:ext>
              </a:extLst>
            </p:cNvPr>
            <p:cNvSpPr/>
            <p:nvPr/>
          </p:nvSpPr>
          <p:spPr>
            <a:xfrm>
              <a:off x="1385495" y="2551521"/>
              <a:ext cx="352305" cy="454802"/>
            </a:xfrm>
            <a:prstGeom prst="curvedRightArrow">
              <a:avLst>
                <a:gd name="adj1" fmla="val 28175"/>
                <a:gd name="adj2" fmla="val 60156"/>
                <a:gd name="adj3" fmla="val 5156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schemeClr val="tx1"/>
                </a:solidFill>
              </a:endParaRPr>
            </a:p>
          </p:txBody>
        </p:sp>
        <p:pic>
          <p:nvPicPr>
            <p:cNvPr id="6" name="תמונה 5">
              <a:extLst>
                <a:ext uri="{FF2B5EF4-FFF2-40B4-BE49-F238E27FC236}">
                  <a16:creationId xmlns:a16="http://schemas.microsoft.com/office/drawing/2014/main" id="{DE27700F-84F8-4070-9BBF-003308B78D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737"/>
            <a:stretch/>
          </p:blipFill>
          <p:spPr>
            <a:xfrm>
              <a:off x="752321" y="2542895"/>
              <a:ext cx="756904" cy="1909773"/>
            </a:xfrm>
            <a:prstGeom prst="rect">
              <a:avLst/>
            </a:prstGeom>
          </p:spPr>
        </p:pic>
        <p:sp>
          <p:nvSpPr>
            <p:cNvPr id="7" name="תיבת טקסט 6">
              <a:extLst>
                <a:ext uri="{FF2B5EF4-FFF2-40B4-BE49-F238E27FC236}">
                  <a16:creationId xmlns:a16="http://schemas.microsoft.com/office/drawing/2014/main" id="{F36D3425-1D9A-4A8A-B81E-BE385224280F}"/>
                </a:ext>
              </a:extLst>
            </p:cNvPr>
            <p:cNvSpPr txBox="1"/>
            <p:nvPr/>
          </p:nvSpPr>
          <p:spPr>
            <a:xfrm>
              <a:off x="1526875" y="2151411"/>
              <a:ext cx="888123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2000" b="1" dirty="0"/>
                <a:t>א = ח</a:t>
              </a:r>
            </a:p>
          </p:txBody>
        </p:sp>
      </p:grpSp>
      <p:pic>
        <p:nvPicPr>
          <p:cNvPr id="8" name="גלגל חישה">
            <a:extLst>
              <a:ext uri="{FF2B5EF4-FFF2-40B4-BE49-F238E27FC236}">
                <a16:creationId xmlns:a16="http://schemas.microsoft.com/office/drawing/2014/main" id="{5EC2B81E-BA15-4E4A-A6DD-FA8328E885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677" y="4999996"/>
            <a:ext cx="1170086" cy="1170086"/>
          </a:xfrm>
          <a:prstGeom prst="rect">
            <a:avLst/>
          </a:prstGeom>
        </p:spPr>
      </p:pic>
      <p:grpSp>
        <p:nvGrpSpPr>
          <p:cNvPr id="9" name="איור חישה">
            <a:extLst>
              <a:ext uri="{FF2B5EF4-FFF2-40B4-BE49-F238E27FC236}">
                <a16:creationId xmlns:a16="http://schemas.microsoft.com/office/drawing/2014/main" id="{C3C23D2F-BD25-4FE8-8370-2CD579CCD126}"/>
              </a:ext>
            </a:extLst>
          </p:cNvPr>
          <p:cNvGrpSpPr/>
          <p:nvPr/>
        </p:nvGrpSpPr>
        <p:grpSpPr>
          <a:xfrm>
            <a:off x="1956937" y="1248104"/>
            <a:ext cx="2500771" cy="1985345"/>
            <a:chOff x="722691" y="1170086"/>
            <a:chExt cx="2500771" cy="1985345"/>
          </a:xfrm>
        </p:grpSpPr>
        <p:pic>
          <p:nvPicPr>
            <p:cNvPr id="10" name="תמונה 9">
              <a:extLst>
                <a:ext uri="{FF2B5EF4-FFF2-40B4-BE49-F238E27FC236}">
                  <a16:creationId xmlns:a16="http://schemas.microsoft.com/office/drawing/2014/main" id="{2D94EC75-EF7D-41BF-827E-F19D51B06C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911" b="91584" l="10000" r="94800">
                          <a14:foregroundMark x1="43600" y1="76733" x2="36000" y2="84158"/>
                          <a14:foregroundMark x1="51200" y1="76238" x2="55200" y2="82178"/>
                        </a14:backgroundRemoval>
                      </a14:imgEffect>
                    </a14:imgLayer>
                  </a14:imgProps>
                </a:ext>
              </a:extLst>
            </a:blip>
            <a:srcRect b="5955"/>
            <a:stretch/>
          </p:blipFill>
          <p:spPr>
            <a:xfrm>
              <a:off x="722691" y="1255148"/>
              <a:ext cx="2500771" cy="1900283"/>
            </a:xfrm>
            <a:prstGeom prst="rect">
              <a:avLst/>
            </a:prstGeom>
          </p:spPr>
        </p:pic>
        <p:sp>
          <p:nvSpPr>
            <p:cNvPr id="11" name="מציין מיקום תוכן 2">
              <a:extLst>
                <a:ext uri="{FF2B5EF4-FFF2-40B4-BE49-F238E27FC236}">
                  <a16:creationId xmlns:a16="http://schemas.microsoft.com/office/drawing/2014/main" id="{19E37E4B-CF2B-429C-9B9A-20E1F48EDCC8}"/>
                </a:ext>
              </a:extLst>
            </p:cNvPr>
            <p:cNvSpPr txBox="1">
              <a:spLocks/>
            </p:cNvSpPr>
            <p:nvPr/>
          </p:nvSpPr>
          <p:spPr>
            <a:xfrm>
              <a:off x="1546312" y="1170086"/>
              <a:ext cx="1306239" cy="546746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r" defTabSz="914400" rtl="1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he-IL" b="1" dirty="0"/>
                <a:t>חישה</a:t>
              </a:r>
              <a:endParaRPr lang="en-US" b="1" dirty="0"/>
            </a:p>
          </p:txBody>
        </p:sp>
      </p:grpSp>
      <p:pic>
        <p:nvPicPr>
          <p:cNvPr id="12" name="נורה חישה">
            <a:extLst>
              <a:ext uri="{FF2B5EF4-FFF2-40B4-BE49-F238E27FC236}">
                <a16:creationId xmlns:a16="http://schemas.microsoft.com/office/drawing/2014/main" id="{883788DB-8DA9-4C99-86F1-87D39186A1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11561" y="3158373"/>
            <a:ext cx="1613391" cy="2426943"/>
          </a:xfrm>
          <a:prstGeom prst="rect">
            <a:avLst/>
          </a:prstGeom>
        </p:spPr>
      </p:pic>
      <p:grpSp>
        <p:nvGrpSpPr>
          <p:cNvPr id="13" name="רמז ויסות">
            <a:extLst>
              <a:ext uri="{FF2B5EF4-FFF2-40B4-BE49-F238E27FC236}">
                <a16:creationId xmlns:a16="http://schemas.microsoft.com/office/drawing/2014/main" id="{8EE632BD-4E79-479B-BD95-7C3E207990A1}"/>
              </a:ext>
            </a:extLst>
          </p:cNvPr>
          <p:cNvGrpSpPr/>
          <p:nvPr/>
        </p:nvGrpSpPr>
        <p:grpSpPr>
          <a:xfrm>
            <a:off x="5410346" y="1273642"/>
            <a:ext cx="2662655" cy="1770832"/>
            <a:chOff x="3387022" y="2645370"/>
            <a:chExt cx="2492158" cy="1657441"/>
          </a:xfrm>
        </p:grpSpPr>
        <p:pic>
          <p:nvPicPr>
            <p:cNvPr id="14" name="תמונה 13">
              <a:extLst>
                <a:ext uri="{FF2B5EF4-FFF2-40B4-BE49-F238E27FC236}">
                  <a16:creationId xmlns:a16="http://schemas.microsoft.com/office/drawing/2014/main" id="{F171A3AA-0EAD-41D0-92DE-1C1E9B1797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7022" y="2908359"/>
              <a:ext cx="924021" cy="1030268"/>
            </a:xfrm>
            <a:prstGeom prst="rect">
              <a:avLst/>
            </a:prstGeom>
          </p:spPr>
        </p:pic>
        <p:pic>
          <p:nvPicPr>
            <p:cNvPr id="15" name="תמונה 14">
              <a:extLst>
                <a:ext uri="{FF2B5EF4-FFF2-40B4-BE49-F238E27FC236}">
                  <a16:creationId xmlns:a16="http://schemas.microsoft.com/office/drawing/2014/main" id="{A018811E-8457-4A7C-A5A7-B728C7C804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5053" y="2645370"/>
              <a:ext cx="924021" cy="1556246"/>
            </a:xfrm>
            <a:prstGeom prst="rect">
              <a:avLst/>
            </a:prstGeom>
          </p:spPr>
        </p:pic>
        <p:sp>
          <p:nvSpPr>
            <p:cNvPr id="16" name="תיבת טקסט 15">
              <a:extLst>
                <a:ext uri="{FF2B5EF4-FFF2-40B4-BE49-F238E27FC236}">
                  <a16:creationId xmlns:a16="http://schemas.microsoft.com/office/drawing/2014/main" id="{F6FF46A9-F0F3-4FC1-97DC-5D32515215D6}"/>
                </a:ext>
              </a:extLst>
            </p:cNvPr>
            <p:cNvSpPr txBox="1"/>
            <p:nvPr/>
          </p:nvSpPr>
          <p:spPr>
            <a:xfrm>
              <a:off x="5310994" y="3236171"/>
              <a:ext cx="494582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2800" b="1" dirty="0"/>
                <a:t>V</a:t>
              </a:r>
              <a:endParaRPr lang="he-IL" sz="2000" b="1" dirty="0"/>
            </a:p>
          </p:txBody>
        </p:sp>
        <p:sp>
          <p:nvSpPr>
            <p:cNvPr id="17" name="תיבת טקסט 16">
              <a:extLst>
                <a:ext uri="{FF2B5EF4-FFF2-40B4-BE49-F238E27FC236}">
                  <a16:creationId xmlns:a16="http://schemas.microsoft.com/office/drawing/2014/main" id="{06AEBF61-B48F-44D1-98B1-490B37117C75}"/>
                </a:ext>
              </a:extLst>
            </p:cNvPr>
            <p:cNvSpPr txBox="1"/>
            <p:nvPr/>
          </p:nvSpPr>
          <p:spPr>
            <a:xfrm>
              <a:off x="4927798" y="2765704"/>
              <a:ext cx="951382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2000" b="1" dirty="0"/>
                <a:t>ס</a:t>
              </a:r>
              <a:r>
                <a:rPr lang="he-IL" sz="1100" b="1" dirty="0"/>
                <a:t>(2)</a:t>
              </a:r>
              <a:r>
                <a:rPr lang="he-IL" sz="2000" b="1" dirty="0"/>
                <a:t>=ת</a:t>
              </a:r>
            </a:p>
          </p:txBody>
        </p:sp>
        <p:sp>
          <p:nvSpPr>
            <p:cNvPr id="18" name="תיבת טקסט 17">
              <a:extLst>
                <a:ext uri="{FF2B5EF4-FFF2-40B4-BE49-F238E27FC236}">
                  <a16:creationId xmlns:a16="http://schemas.microsoft.com/office/drawing/2014/main" id="{6A243315-BE41-446C-8A05-451309721337}"/>
                </a:ext>
              </a:extLst>
            </p:cNvPr>
            <p:cNvSpPr txBox="1"/>
            <p:nvPr/>
          </p:nvSpPr>
          <p:spPr>
            <a:xfrm>
              <a:off x="3422919" y="3902701"/>
              <a:ext cx="888123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2000" b="1" dirty="0"/>
                <a:t>ש=ח</a:t>
              </a:r>
            </a:p>
          </p:txBody>
        </p:sp>
      </p:grpSp>
      <p:pic>
        <p:nvPicPr>
          <p:cNvPr id="19" name="גלגל ויסות">
            <a:extLst>
              <a:ext uri="{FF2B5EF4-FFF2-40B4-BE49-F238E27FC236}">
                <a16:creationId xmlns:a16="http://schemas.microsoft.com/office/drawing/2014/main" id="{4DA67D50-A02A-469B-911D-E0477A7730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701" y="4999996"/>
            <a:ext cx="1170086" cy="1170086"/>
          </a:xfrm>
          <a:prstGeom prst="rect">
            <a:avLst/>
          </a:prstGeom>
        </p:spPr>
      </p:pic>
      <p:grpSp>
        <p:nvGrpSpPr>
          <p:cNvPr id="20" name="איור ויסות">
            <a:extLst>
              <a:ext uri="{FF2B5EF4-FFF2-40B4-BE49-F238E27FC236}">
                <a16:creationId xmlns:a16="http://schemas.microsoft.com/office/drawing/2014/main" id="{8897FD5C-0F47-4CDB-BCF2-92AA8D51B432}"/>
              </a:ext>
            </a:extLst>
          </p:cNvPr>
          <p:cNvGrpSpPr/>
          <p:nvPr/>
        </p:nvGrpSpPr>
        <p:grpSpPr>
          <a:xfrm>
            <a:off x="5304138" y="1252228"/>
            <a:ext cx="2766159" cy="1892599"/>
            <a:chOff x="3977361" y="1350840"/>
            <a:chExt cx="2766159" cy="1892599"/>
          </a:xfrm>
        </p:grpSpPr>
        <p:pic>
          <p:nvPicPr>
            <p:cNvPr id="21" name="Picture 2" descr="תוצאת תמונה עבור ‪children sweating clipart‬‏">
              <a:extLst>
                <a:ext uri="{FF2B5EF4-FFF2-40B4-BE49-F238E27FC236}">
                  <a16:creationId xmlns:a16="http://schemas.microsoft.com/office/drawing/2014/main" id="{46A0332D-A676-46B6-B6D0-7135AA13FB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7361" y="1633854"/>
              <a:ext cx="1973606" cy="16095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מציין מיקום תוכן 2">
              <a:extLst>
                <a:ext uri="{FF2B5EF4-FFF2-40B4-BE49-F238E27FC236}">
                  <a16:creationId xmlns:a16="http://schemas.microsoft.com/office/drawing/2014/main" id="{65CDC9E0-FD04-4932-855C-AFE366B219B0}"/>
                </a:ext>
              </a:extLst>
            </p:cNvPr>
            <p:cNvSpPr txBox="1">
              <a:spLocks/>
            </p:cNvSpPr>
            <p:nvPr/>
          </p:nvSpPr>
          <p:spPr>
            <a:xfrm>
              <a:off x="4769915" y="1350840"/>
              <a:ext cx="1973605" cy="83918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r" defTabSz="914400" rtl="1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he-IL" b="1" dirty="0"/>
                <a:t>ויסות חום</a:t>
              </a:r>
              <a:endParaRPr lang="en-US" b="1" dirty="0"/>
            </a:p>
          </p:txBody>
        </p:sp>
      </p:grpSp>
      <p:pic>
        <p:nvPicPr>
          <p:cNvPr id="23" name="נורה ויסות">
            <a:extLst>
              <a:ext uri="{FF2B5EF4-FFF2-40B4-BE49-F238E27FC236}">
                <a16:creationId xmlns:a16="http://schemas.microsoft.com/office/drawing/2014/main" id="{997A6CD0-C55A-4471-8962-E3FEEECB92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4633" y="3158373"/>
            <a:ext cx="1613391" cy="2426943"/>
          </a:xfrm>
          <a:prstGeom prst="rect">
            <a:avLst/>
          </a:prstGeom>
        </p:spPr>
      </p:pic>
      <p:grpSp>
        <p:nvGrpSpPr>
          <p:cNvPr id="24" name="רמז הגנה">
            <a:extLst>
              <a:ext uri="{FF2B5EF4-FFF2-40B4-BE49-F238E27FC236}">
                <a16:creationId xmlns:a16="http://schemas.microsoft.com/office/drawing/2014/main" id="{7A152176-7F3F-4A66-AD2B-188C2C1CE81E}"/>
              </a:ext>
            </a:extLst>
          </p:cNvPr>
          <p:cNvGrpSpPr/>
          <p:nvPr/>
        </p:nvGrpSpPr>
        <p:grpSpPr>
          <a:xfrm>
            <a:off x="8491604" y="1281815"/>
            <a:ext cx="2818422" cy="1876557"/>
            <a:chOff x="6377748" y="2542895"/>
            <a:chExt cx="2640354" cy="1757996"/>
          </a:xfrm>
        </p:grpSpPr>
        <p:pic>
          <p:nvPicPr>
            <p:cNvPr id="25" name="תמונה 24">
              <a:extLst>
                <a:ext uri="{FF2B5EF4-FFF2-40B4-BE49-F238E27FC236}">
                  <a16:creationId xmlns:a16="http://schemas.microsoft.com/office/drawing/2014/main" id="{BA2CA86F-0DFB-4EEE-8223-F6F70D5D96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05936" y="2889901"/>
              <a:ext cx="1266558" cy="1410990"/>
            </a:xfrm>
            <a:prstGeom prst="rect">
              <a:avLst/>
            </a:prstGeom>
          </p:spPr>
        </p:pic>
        <p:pic>
          <p:nvPicPr>
            <p:cNvPr id="26" name="תמונה 25">
              <a:extLst>
                <a:ext uri="{FF2B5EF4-FFF2-40B4-BE49-F238E27FC236}">
                  <a16:creationId xmlns:a16="http://schemas.microsoft.com/office/drawing/2014/main" id="{3383957D-253B-468C-B52B-7D873E589A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77748" y="2542895"/>
              <a:ext cx="1934985" cy="1451239"/>
            </a:xfrm>
            <a:prstGeom prst="rect">
              <a:avLst/>
            </a:prstGeom>
          </p:spPr>
        </p:pic>
        <p:sp>
          <p:nvSpPr>
            <p:cNvPr id="27" name="תיבת טקסט 26">
              <a:extLst>
                <a:ext uri="{FF2B5EF4-FFF2-40B4-BE49-F238E27FC236}">
                  <a16:creationId xmlns:a16="http://schemas.microsoft.com/office/drawing/2014/main" id="{3CAFC63B-1185-4DB6-A38A-F6D2B016439E}"/>
                </a:ext>
              </a:extLst>
            </p:cNvPr>
            <p:cNvSpPr txBox="1"/>
            <p:nvPr/>
          </p:nvSpPr>
          <p:spPr>
            <a:xfrm>
              <a:off x="8129979" y="2542895"/>
              <a:ext cx="888123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2000" b="1" dirty="0"/>
                <a:t>ח=א</a:t>
              </a:r>
            </a:p>
          </p:txBody>
        </p:sp>
        <p:sp>
          <p:nvSpPr>
            <p:cNvPr id="28" name="תיבת טקסט 27">
              <a:extLst>
                <a:ext uri="{FF2B5EF4-FFF2-40B4-BE49-F238E27FC236}">
                  <a16:creationId xmlns:a16="http://schemas.microsoft.com/office/drawing/2014/main" id="{4F4D6188-BFAF-4AC1-8874-004E53EB3F33}"/>
                </a:ext>
              </a:extLst>
            </p:cNvPr>
            <p:cNvSpPr txBox="1"/>
            <p:nvPr/>
          </p:nvSpPr>
          <p:spPr>
            <a:xfrm>
              <a:off x="8118033" y="2753254"/>
              <a:ext cx="888123" cy="3748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2000" b="1" dirty="0"/>
                <a:t>ת=ט</a:t>
              </a:r>
            </a:p>
          </p:txBody>
        </p:sp>
        <p:sp>
          <p:nvSpPr>
            <p:cNvPr id="29" name="תיבת טקסט 28">
              <a:extLst>
                <a:ext uri="{FF2B5EF4-FFF2-40B4-BE49-F238E27FC236}">
                  <a16:creationId xmlns:a16="http://schemas.microsoft.com/office/drawing/2014/main" id="{9349DFE1-6D19-4ABB-96D3-186AE2CA7582}"/>
                </a:ext>
              </a:extLst>
            </p:cNvPr>
            <p:cNvSpPr txBox="1"/>
            <p:nvPr/>
          </p:nvSpPr>
          <p:spPr>
            <a:xfrm>
              <a:off x="6602114" y="3794079"/>
              <a:ext cx="888123" cy="3748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2000" b="1" dirty="0"/>
                <a:t>ד=נ</a:t>
              </a:r>
            </a:p>
          </p:txBody>
        </p:sp>
      </p:grpSp>
      <p:pic>
        <p:nvPicPr>
          <p:cNvPr id="30" name="גלגל הגנה">
            <a:extLst>
              <a:ext uri="{FF2B5EF4-FFF2-40B4-BE49-F238E27FC236}">
                <a16:creationId xmlns:a16="http://schemas.microsoft.com/office/drawing/2014/main" id="{FE2213C4-0DB5-4806-90AB-B9FDA5DF7F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311" y="4999996"/>
            <a:ext cx="1170086" cy="1170086"/>
          </a:xfrm>
          <a:prstGeom prst="rect">
            <a:avLst/>
          </a:prstGeom>
        </p:spPr>
      </p:pic>
      <p:grpSp>
        <p:nvGrpSpPr>
          <p:cNvPr id="31" name="איור הגנה">
            <a:extLst>
              <a:ext uri="{FF2B5EF4-FFF2-40B4-BE49-F238E27FC236}">
                <a16:creationId xmlns:a16="http://schemas.microsoft.com/office/drawing/2014/main" id="{A2D2C072-5330-435D-9436-76DC4A4A9B0B}"/>
              </a:ext>
            </a:extLst>
          </p:cNvPr>
          <p:cNvGrpSpPr/>
          <p:nvPr/>
        </p:nvGrpSpPr>
        <p:grpSpPr>
          <a:xfrm>
            <a:off x="8722899" y="1257157"/>
            <a:ext cx="2289776" cy="1861419"/>
            <a:chOff x="7380764" y="1180621"/>
            <a:chExt cx="2289776" cy="1861419"/>
          </a:xfrm>
        </p:grpSpPr>
        <p:sp>
          <p:nvSpPr>
            <p:cNvPr id="32" name="מציין מיקום תוכן 2">
              <a:extLst>
                <a:ext uri="{FF2B5EF4-FFF2-40B4-BE49-F238E27FC236}">
                  <a16:creationId xmlns:a16="http://schemas.microsoft.com/office/drawing/2014/main" id="{839B336C-8FE0-49F9-96BB-600953D23D33}"/>
                </a:ext>
              </a:extLst>
            </p:cNvPr>
            <p:cNvSpPr txBox="1">
              <a:spLocks/>
            </p:cNvSpPr>
            <p:nvPr/>
          </p:nvSpPr>
          <p:spPr>
            <a:xfrm>
              <a:off x="7380764" y="1180621"/>
              <a:ext cx="2289776" cy="1024669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r" defTabSz="914400" rtl="1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he-IL" b="1" dirty="0"/>
                <a:t>הגנה ואטימה</a:t>
              </a:r>
              <a:endParaRPr lang="he-IL" sz="2400" dirty="0"/>
            </a:p>
          </p:txBody>
        </p:sp>
        <p:grpSp>
          <p:nvGrpSpPr>
            <p:cNvPr id="33" name="קבוצה 32">
              <a:extLst>
                <a:ext uri="{FF2B5EF4-FFF2-40B4-BE49-F238E27FC236}">
                  <a16:creationId xmlns:a16="http://schemas.microsoft.com/office/drawing/2014/main" id="{955B701B-EF7E-4EA4-861E-462CE13FBB9D}"/>
                </a:ext>
              </a:extLst>
            </p:cNvPr>
            <p:cNvGrpSpPr/>
            <p:nvPr/>
          </p:nvGrpSpPr>
          <p:grpSpPr>
            <a:xfrm>
              <a:off x="8011739" y="1593804"/>
              <a:ext cx="1206582" cy="1448236"/>
              <a:chOff x="4734590" y="1588654"/>
              <a:chExt cx="1946326" cy="2160075"/>
            </a:xfrm>
          </p:grpSpPr>
          <p:pic>
            <p:nvPicPr>
              <p:cNvPr id="34" name="תמונה 33">
                <a:extLst>
                  <a:ext uri="{FF2B5EF4-FFF2-40B4-BE49-F238E27FC236}">
                    <a16:creationId xmlns:a16="http://schemas.microsoft.com/office/drawing/2014/main" id="{A7C6DB72-AF0B-472B-A169-9E84BE1E2E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734590" y="1588654"/>
                <a:ext cx="1371402" cy="2160075"/>
              </a:xfrm>
              <a:prstGeom prst="rect">
                <a:avLst/>
              </a:prstGeom>
            </p:spPr>
          </p:pic>
          <p:pic>
            <p:nvPicPr>
              <p:cNvPr id="35" name="תמונה 34">
                <a:extLst>
                  <a:ext uri="{FF2B5EF4-FFF2-40B4-BE49-F238E27FC236}">
                    <a16:creationId xmlns:a16="http://schemas.microsoft.com/office/drawing/2014/main" id="{7A750B38-3B00-4795-9EEE-694FD7E375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660713" y="2668691"/>
                <a:ext cx="1020203" cy="448271"/>
              </a:xfrm>
              <a:prstGeom prst="rect">
                <a:avLst/>
              </a:prstGeom>
            </p:spPr>
          </p:pic>
        </p:grpSp>
      </p:grpSp>
      <p:pic>
        <p:nvPicPr>
          <p:cNvPr id="36" name="נורה הגנה">
            <a:extLst>
              <a:ext uri="{FF2B5EF4-FFF2-40B4-BE49-F238E27FC236}">
                <a16:creationId xmlns:a16="http://schemas.microsoft.com/office/drawing/2014/main" id="{9459A657-72AF-4207-9090-16328403D5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7705" y="3158373"/>
            <a:ext cx="1613391" cy="242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5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מציין מיקום תוכן 2">
            <a:extLst>
              <a:ext uri="{FF2B5EF4-FFF2-40B4-BE49-F238E27FC236}">
                <a16:creationId xmlns:a16="http://schemas.microsoft.com/office/drawing/2014/main" id="{DE1579B0-60E5-4ADA-B5F0-BF9961B39FD7}"/>
              </a:ext>
            </a:extLst>
          </p:cNvPr>
          <p:cNvSpPr txBox="1">
            <a:spLocks/>
          </p:cNvSpPr>
          <p:nvPr/>
        </p:nvSpPr>
        <p:spPr>
          <a:xfrm>
            <a:off x="3951778" y="1210464"/>
            <a:ext cx="7255278" cy="71094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he-IL" sz="3200" dirty="0"/>
              <a:t>פגיעה בשלמות רקמת העור כתוצאה מ:</a:t>
            </a:r>
          </a:p>
        </p:txBody>
      </p:sp>
      <p:pic>
        <p:nvPicPr>
          <p:cNvPr id="28" name="תמונה 27">
            <a:extLst>
              <a:ext uri="{FF2B5EF4-FFF2-40B4-BE49-F238E27FC236}">
                <a16:creationId xmlns:a16="http://schemas.microsoft.com/office/drawing/2014/main" id="{D1108546-0E17-4523-8E24-E986EB717A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25" b="93103" l="0" r="100000"/>
                    </a14:imgEffect>
                  </a14:imgLayer>
                </a14:imgProps>
              </a:ext>
            </a:extLst>
          </a:blip>
          <a:srcRect t="26592" b="6243"/>
          <a:stretch/>
        </p:blipFill>
        <p:spPr>
          <a:xfrm>
            <a:off x="0" y="3414445"/>
            <a:ext cx="6538823" cy="2934598"/>
          </a:xfrm>
          <a:prstGeom prst="rect">
            <a:avLst/>
          </a:prstGeom>
        </p:spPr>
      </p:pic>
      <p:sp>
        <p:nvSpPr>
          <p:cNvPr id="29" name="Title 1">
            <a:extLst>
              <a:ext uri="{FF2B5EF4-FFF2-40B4-BE49-F238E27FC236}">
                <a16:creationId xmlns:a16="http://schemas.microsoft.com/office/drawing/2014/main" id="{A1B9955E-F1C7-47E4-8247-214EA48D2ADD}"/>
              </a:ext>
            </a:extLst>
          </p:cNvPr>
          <p:cNvSpPr txBox="1">
            <a:spLocks/>
          </p:cNvSpPr>
          <p:nvPr/>
        </p:nvSpPr>
        <p:spPr>
          <a:xfrm>
            <a:off x="6022257" y="169479"/>
            <a:ext cx="4127815" cy="803505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b="1" dirty="0">
                <a:cs typeface="+mn-cs"/>
              </a:rPr>
              <a:t>מהי כוויה ?</a:t>
            </a:r>
            <a:endParaRPr lang="en-US" b="1" dirty="0">
              <a:cs typeface="+mn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E69C514-F451-4242-A62D-A784B25A0A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" r="2724"/>
          <a:stretch/>
        </p:blipFill>
        <p:spPr bwMode="auto">
          <a:xfrm>
            <a:off x="4338286" y="1728264"/>
            <a:ext cx="7311236" cy="4620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1176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9B7DA93B-5644-4A74-AD2E-BA8CC18851AC}"/>
              </a:ext>
            </a:extLst>
          </p:cNvPr>
          <p:cNvSpPr txBox="1">
            <a:spLocks/>
          </p:cNvSpPr>
          <p:nvPr/>
        </p:nvSpPr>
        <p:spPr>
          <a:xfrm>
            <a:off x="2996302" y="1409688"/>
            <a:ext cx="7255278" cy="386671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he-IL" sz="3200" dirty="0"/>
              <a:t>היכן קורות רוב הכוויות?</a:t>
            </a:r>
          </a:p>
          <a:p>
            <a:pPr marL="0" indent="0">
              <a:lnSpc>
                <a:spcPct val="100000"/>
              </a:lnSpc>
              <a:buNone/>
            </a:pPr>
            <a:endParaRPr lang="he-IL" sz="3200" dirty="0"/>
          </a:p>
          <a:p>
            <a:pPr marL="0" indent="0">
              <a:lnSpc>
                <a:spcPct val="100000"/>
              </a:lnSpc>
              <a:buNone/>
            </a:pPr>
            <a:r>
              <a:rPr lang="he-IL" sz="3200" dirty="0"/>
              <a:t>מה גילם של רוב הילדים שנכוו?</a:t>
            </a:r>
          </a:p>
          <a:p>
            <a:pPr marL="0" indent="0">
              <a:lnSpc>
                <a:spcPct val="100000"/>
              </a:lnSpc>
              <a:buNone/>
            </a:pPr>
            <a:endParaRPr lang="he-IL" sz="3200" dirty="0"/>
          </a:p>
          <a:p>
            <a:pPr marL="0" indent="0">
              <a:lnSpc>
                <a:spcPct val="100000"/>
              </a:lnSpc>
              <a:buNone/>
            </a:pPr>
            <a:r>
              <a:rPr lang="he-IL" sz="3200" dirty="0"/>
              <a:t>מה הגורם הנפוץ ביותר לכוויות?</a:t>
            </a:r>
          </a:p>
        </p:txBody>
      </p:sp>
      <p:sp>
        <p:nvSpPr>
          <p:cNvPr id="3" name="תשובות">
            <a:extLst>
              <a:ext uri="{FF2B5EF4-FFF2-40B4-BE49-F238E27FC236}">
                <a16:creationId xmlns:a16="http://schemas.microsoft.com/office/drawing/2014/main" id="{8C82E011-C29B-49B7-A578-B27E5A7E7193}"/>
              </a:ext>
            </a:extLst>
          </p:cNvPr>
          <p:cNvSpPr txBox="1">
            <a:spLocks/>
          </p:cNvSpPr>
          <p:nvPr/>
        </p:nvSpPr>
        <p:spPr>
          <a:xfrm>
            <a:off x="2694378" y="2036541"/>
            <a:ext cx="7255278" cy="386671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he-IL" sz="3200" b="1" dirty="0">
                <a:solidFill>
                  <a:srgbClr val="FF0000"/>
                </a:solidFill>
              </a:rPr>
              <a:t>בבית</a:t>
            </a:r>
          </a:p>
          <a:p>
            <a:pPr marL="0" indent="0">
              <a:lnSpc>
                <a:spcPct val="100000"/>
              </a:lnSpc>
              <a:buNone/>
            </a:pPr>
            <a:endParaRPr lang="he-IL" sz="3200" b="1" dirty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he-IL" sz="3200" b="1" dirty="0">
                <a:solidFill>
                  <a:srgbClr val="FF0000"/>
                </a:solidFill>
              </a:rPr>
              <a:t>0-4</a:t>
            </a:r>
          </a:p>
          <a:p>
            <a:pPr marL="0" indent="0">
              <a:lnSpc>
                <a:spcPct val="100000"/>
              </a:lnSpc>
              <a:buNone/>
            </a:pPr>
            <a:endParaRPr lang="he-IL" sz="3200" b="1" dirty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he-IL" sz="3200" b="1" dirty="0">
                <a:solidFill>
                  <a:srgbClr val="FF0000"/>
                </a:solidFill>
              </a:rPr>
              <a:t>נוזל חם</a:t>
            </a:r>
          </a:p>
        </p:txBody>
      </p:sp>
      <p:pic>
        <p:nvPicPr>
          <p:cNvPr id="4" name="מטבח">
            <a:extLst>
              <a:ext uri="{FF2B5EF4-FFF2-40B4-BE49-F238E27FC236}">
                <a16:creationId xmlns:a16="http://schemas.microsoft.com/office/drawing/2014/main" id="{4B7F8DAA-4962-4FBD-AFD4-19337F3255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60921" y="2447796"/>
            <a:ext cx="4960510" cy="4410204"/>
          </a:xfrm>
          <a:prstGeom prst="rect">
            <a:avLst/>
          </a:prstGeom>
        </p:spPr>
      </p:pic>
      <p:pic>
        <p:nvPicPr>
          <p:cNvPr id="5" name="גלגל">
            <a:extLst>
              <a:ext uri="{FF2B5EF4-FFF2-40B4-BE49-F238E27FC236}">
                <a16:creationId xmlns:a16="http://schemas.microsoft.com/office/drawing/2014/main" id="{70456A4B-843B-44B7-82F3-184F80280C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302" y="5029201"/>
            <a:ext cx="1828799" cy="182879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66E817C-1970-4FC2-9541-FAE1C982A757}"/>
              </a:ext>
            </a:extLst>
          </p:cNvPr>
          <p:cNvSpPr txBox="1">
            <a:spLocks/>
          </p:cNvSpPr>
          <p:nvPr/>
        </p:nvSpPr>
        <p:spPr>
          <a:xfrm>
            <a:off x="4614798" y="339808"/>
            <a:ext cx="4127815" cy="803505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b="1" dirty="0">
                <a:cs typeface="+mn-cs"/>
              </a:rPr>
              <a:t>כמה נתונים...</a:t>
            </a:r>
            <a:endParaRPr lang="en-US" b="1" dirty="0">
              <a:cs typeface="+mn-cs"/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CB67D3EC-CFDF-47DE-AE97-A8854CB8D9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7212"/>
            <a:ext cx="4960511" cy="2239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157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5842E-4D4E-460A-BF71-5A86D542E2DF}"/>
              </a:ext>
            </a:extLst>
          </p:cNvPr>
          <p:cNvSpPr txBox="1">
            <a:spLocks/>
          </p:cNvSpPr>
          <p:nvPr/>
        </p:nvSpPr>
        <p:spPr>
          <a:xfrm>
            <a:off x="2344783" y="140926"/>
            <a:ext cx="7362465" cy="803505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b="1" dirty="0">
                <a:cs typeface="+mn-cs"/>
              </a:rPr>
              <a:t>בואו נמנע את הכוויה הבאה</a:t>
            </a:r>
            <a:endParaRPr lang="en-US" b="1" dirty="0">
              <a:cs typeface="+mn-cs"/>
            </a:endParaRPr>
          </a:p>
        </p:txBody>
      </p:sp>
      <p:pic>
        <p:nvPicPr>
          <p:cNvPr id="3" name="מניעת כוויה">
            <a:hlinkClick r:id="" action="ppaction://media"/>
            <a:extLst>
              <a:ext uri="{FF2B5EF4-FFF2-40B4-BE49-F238E27FC236}">
                <a16:creationId xmlns:a16="http://schemas.microsoft.com/office/drawing/2014/main" id="{A2278F6C-C5D0-48B1-A313-26EA0F5194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91553" y="1040612"/>
            <a:ext cx="8268926" cy="4651271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29495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hlinkClick r:id="rId2"/>
            <a:extLst>
              <a:ext uri="{FF2B5EF4-FFF2-40B4-BE49-F238E27FC236}">
                <a16:creationId xmlns:a16="http://schemas.microsoft.com/office/drawing/2014/main" id="{AA7F9855-8D56-472F-B8D5-B2C2C8BA05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420" y="1110688"/>
            <a:ext cx="8669441" cy="45808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6C311D0-FC2F-4915-9BB2-B376EB462A73}"/>
              </a:ext>
            </a:extLst>
          </p:cNvPr>
          <p:cNvSpPr txBox="1">
            <a:spLocks/>
          </p:cNvSpPr>
          <p:nvPr/>
        </p:nvSpPr>
        <p:spPr>
          <a:xfrm>
            <a:off x="2874222" y="194713"/>
            <a:ext cx="7362465" cy="803505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b="1" dirty="0">
                <a:cs typeface="+mn-cs"/>
              </a:rPr>
              <a:t>נכווינו? מה עושים?</a:t>
            </a:r>
            <a:endParaRPr lang="en-US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2030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FBECC58-CC72-4EAB-BC24-9924A99740A0}"/>
              </a:ext>
            </a:extLst>
          </p:cNvPr>
          <p:cNvSpPr txBox="1">
            <a:spLocks/>
          </p:cNvSpPr>
          <p:nvPr/>
        </p:nvSpPr>
        <p:spPr>
          <a:xfrm>
            <a:off x="2414767" y="349258"/>
            <a:ext cx="7362465" cy="803505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b="1" dirty="0">
                <a:cs typeface="+mn-cs"/>
              </a:rPr>
              <a:t>אז מה עושים?</a:t>
            </a:r>
            <a:endParaRPr lang="en-US" b="1" dirty="0">
              <a:cs typeface="+mn-cs"/>
            </a:endParaRP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ADBE1F0A-E452-4D30-BB5F-D5B85389F7CC}"/>
              </a:ext>
            </a:extLst>
          </p:cNvPr>
          <p:cNvSpPr txBox="1"/>
          <p:nvPr/>
        </p:nvSpPr>
        <p:spPr>
          <a:xfrm>
            <a:off x="3093782" y="846112"/>
            <a:ext cx="7172156" cy="407803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5900" b="1" dirty="0">
                <a:ln w="19050">
                  <a:solidFill>
                    <a:schemeClr val="tx1"/>
                  </a:solidFill>
                </a:ln>
                <a:solidFill>
                  <a:srgbClr val="729D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מז"פ</a:t>
            </a:r>
            <a:endParaRPr lang="he-IL" sz="21600" b="1" dirty="0">
              <a:ln w="19050">
                <a:solidFill>
                  <a:schemeClr val="tx1"/>
                </a:solidFill>
              </a:ln>
              <a:solidFill>
                <a:srgbClr val="729D5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0B0D8A55-92F3-41EC-A853-7A3BDBFE64B3}"/>
              </a:ext>
            </a:extLst>
          </p:cNvPr>
          <p:cNvSpPr txBox="1"/>
          <p:nvPr/>
        </p:nvSpPr>
        <p:spPr>
          <a:xfrm>
            <a:off x="8647329" y="4013524"/>
            <a:ext cx="1582484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7200" b="1" dirty="0">
                <a:ln w="19050">
                  <a:solidFill>
                    <a:schemeClr val="tx1"/>
                  </a:solidFill>
                </a:ln>
                <a:solidFill>
                  <a:srgbClr val="99C63D"/>
                </a:solidFill>
              </a:rPr>
              <a:t>מים</a:t>
            </a:r>
            <a:endParaRPr lang="he-IL" sz="2800" b="1" dirty="0">
              <a:ln w="19050">
                <a:solidFill>
                  <a:schemeClr val="tx1"/>
                </a:solidFill>
              </a:ln>
              <a:solidFill>
                <a:srgbClr val="99C63D"/>
              </a:solidFill>
            </a:endParaRP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4211D1FA-E76A-42DC-B092-72921434595F}"/>
              </a:ext>
            </a:extLst>
          </p:cNvPr>
          <p:cNvSpPr txBox="1"/>
          <p:nvPr/>
        </p:nvSpPr>
        <p:spPr>
          <a:xfrm>
            <a:off x="5179960" y="4013524"/>
            <a:ext cx="2696572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7200" b="1" dirty="0">
                <a:ln w="19050">
                  <a:solidFill>
                    <a:schemeClr val="tx1"/>
                  </a:solidFill>
                </a:ln>
                <a:solidFill>
                  <a:srgbClr val="99C63D"/>
                </a:solidFill>
              </a:rPr>
              <a:t>זורמים</a:t>
            </a:r>
            <a:endParaRPr lang="he-IL" sz="2800" b="1" dirty="0">
              <a:ln w="19050">
                <a:solidFill>
                  <a:schemeClr val="tx1"/>
                </a:solidFill>
              </a:ln>
              <a:solidFill>
                <a:srgbClr val="99C63D"/>
              </a:solidFill>
            </a:endParaRP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7DBD3237-A658-4453-897E-5EB7636AE6FF}"/>
              </a:ext>
            </a:extLst>
          </p:cNvPr>
          <p:cNvSpPr txBox="1"/>
          <p:nvPr/>
        </p:nvSpPr>
        <p:spPr>
          <a:xfrm>
            <a:off x="1473743" y="4013524"/>
            <a:ext cx="2935420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7200" b="1" dirty="0">
                <a:ln w="19050">
                  <a:solidFill>
                    <a:schemeClr val="tx1"/>
                  </a:solidFill>
                </a:ln>
                <a:solidFill>
                  <a:srgbClr val="99C63D"/>
                </a:solidFill>
              </a:rPr>
              <a:t>פושרים</a:t>
            </a:r>
            <a:endParaRPr lang="he-IL" sz="2800" b="1" dirty="0">
              <a:ln w="19050">
                <a:solidFill>
                  <a:schemeClr val="tx1"/>
                </a:solidFill>
              </a:ln>
              <a:solidFill>
                <a:srgbClr val="99C63D"/>
              </a:solidFill>
            </a:endParaRPr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E20D4FD9-FE08-4917-8D82-248C9568FA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43" b="61815"/>
          <a:stretch/>
        </p:blipFill>
        <p:spPr>
          <a:xfrm>
            <a:off x="0" y="2054528"/>
            <a:ext cx="2675732" cy="2327692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9B19A5E0-C312-4C72-A0FB-204D9FAF3A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13" b="61589"/>
          <a:stretch/>
        </p:blipFill>
        <p:spPr>
          <a:xfrm>
            <a:off x="0" y="5022758"/>
            <a:ext cx="4977442" cy="56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54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92E2AE8-C429-4EA1-BF36-CACC9DC3CC09}"/>
              </a:ext>
            </a:extLst>
          </p:cNvPr>
          <p:cNvSpPr txBox="1">
            <a:spLocks/>
          </p:cNvSpPr>
          <p:nvPr/>
        </p:nvSpPr>
        <p:spPr>
          <a:xfrm>
            <a:off x="4547981" y="296507"/>
            <a:ext cx="6408746" cy="1826437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sz="6000" b="1" dirty="0">
                <a:cs typeface="+mn-cs"/>
              </a:rPr>
              <a:t>ועכשיו בואו נראה מה אתם זוכרים...</a:t>
            </a:r>
            <a:endParaRPr lang="en-US" sz="6000" b="1" dirty="0">
              <a:cs typeface="+mn-cs"/>
            </a:endParaRPr>
          </a:p>
        </p:txBody>
      </p:sp>
      <p:pic>
        <p:nvPicPr>
          <p:cNvPr id="5" name="תמונה 4">
            <a:hlinkClick r:id="rId2"/>
            <a:extLst>
              <a:ext uri="{FF2B5EF4-FFF2-40B4-BE49-F238E27FC236}">
                <a16:creationId xmlns:a16="http://schemas.microsoft.com/office/drawing/2014/main" id="{9DFE1E44-5EA8-4DAE-BAC7-7FE5065DC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600" y="2122944"/>
            <a:ext cx="7427343" cy="371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005948"/>
      </p:ext>
    </p:extLst>
  </p:cSld>
  <p:clrMapOvr>
    <a:masterClrMapping/>
  </p:clrMapOvr>
</p:sld>
</file>

<file path=ppt/theme/theme1.xml><?xml version="1.0" encoding="utf-8"?>
<a:theme xmlns:a="http://schemas.openxmlformats.org/drawingml/2006/main" name="9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8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0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1854</TotalTime>
  <Words>144</Words>
  <Application>Microsoft Office PowerPoint</Application>
  <PresentationFormat>מסך רחב</PresentationFormat>
  <Paragraphs>54</Paragraphs>
  <Slides>10</Slides>
  <Notes>0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6</vt:i4>
      </vt:variant>
      <vt:variant>
        <vt:lpstr>כותרות שקופיות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9_ערכת נושא Office</vt:lpstr>
      <vt:lpstr>4_ערכת נושא Office</vt:lpstr>
      <vt:lpstr>6_ערכת נושא Office</vt:lpstr>
      <vt:lpstr>8_ערכת נושא Office</vt:lpstr>
      <vt:lpstr>10_ערכת נושא Office</vt:lpstr>
      <vt:lpstr>7_ערכת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Yoel Hareven</dc:creator>
  <cp:lastModifiedBy>Nurit Michelson</cp:lastModifiedBy>
  <cp:revision>778</cp:revision>
  <cp:lastPrinted>2020-01-08T04:56:12Z</cp:lastPrinted>
  <dcterms:created xsi:type="dcterms:W3CDTF">2019-12-17T07:11:17Z</dcterms:created>
  <dcterms:modified xsi:type="dcterms:W3CDTF">2021-12-20T15:33:30Z</dcterms:modified>
</cp:coreProperties>
</file>