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5" r:id="rId1"/>
    <p:sldMasterId id="2147483696" r:id="rId2"/>
    <p:sldMasterId id="2147483708" r:id="rId3"/>
    <p:sldMasterId id="2147483744" r:id="rId4"/>
    <p:sldMasterId id="2147483742" r:id="rId5"/>
    <p:sldMasterId id="2147483740" r:id="rId6"/>
  </p:sldMasterIdLst>
  <p:notesMasterIdLst>
    <p:notesMasterId r:id="rId16"/>
  </p:notesMasterIdLst>
  <p:sldIdLst>
    <p:sldId id="306" r:id="rId7"/>
    <p:sldId id="278" r:id="rId8"/>
    <p:sldId id="310" r:id="rId9"/>
    <p:sldId id="267" r:id="rId10"/>
    <p:sldId id="314" r:id="rId11"/>
    <p:sldId id="316" r:id="rId12"/>
    <p:sldId id="317" r:id="rId13"/>
    <p:sldId id="315" r:id="rId14"/>
    <p:sldId id="280" r:id="rId15"/>
  </p:sldIdLst>
  <p:sldSz cx="12192000" cy="6858000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FA0"/>
    <a:srgbClr val="BE9E43"/>
    <a:srgbClr val="C2993E"/>
    <a:srgbClr val="80A311"/>
    <a:srgbClr val="9B3936"/>
    <a:srgbClr val="2BB99A"/>
    <a:srgbClr val="EB8E67"/>
    <a:srgbClr val="2B296D"/>
    <a:srgbClr val="FF6600"/>
    <a:srgbClr val="1A1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700" autoAdjust="0"/>
    <p:restoredTop sz="96228" autoAdjust="0"/>
  </p:normalViewPr>
  <p:slideViewPr>
    <p:cSldViewPr snapToGrid="0">
      <p:cViewPr varScale="1">
        <p:scale>
          <a:sx n="106" d="100"/>
          <a:sy n="106" d="100"/>
        </p:scale>
        <p:origin x="103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766"/>
    </p:cViewPr>
  </p:sorterViewPr>
  <p:notesViewPr>
    <p:cSldViewPr snapToGrid="0">
      <p:cViewPr varScale="1">
        <p:scale>
          <a:sx n="79" d="100"/>
          <a:sy n="79" d="100"/>
        </p:scale>
        <p:origin x="3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latin typeface="Comic Sans MS" panose="030F0702030302020204" pitchFamily="66" charset="0"/>
              </a:rPr>
              <a:t>Distribution of Hospitalization Cases </a:t>
            </a:r>
          </a:p>
        </c:rich>
      </c:tx>
      <c:layout>
        <c:manualLayout>
          <c:xMode val="edge"/>
          <c:yMode val="edge"/>
          <c:x val="0.12512227642149737"/>
          <c:y val="2.31963123674867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555555555555556"/>
          <c:y val="0.20188155164992813"/>
          <c:w val="0.84444444444444444"/>
          <c:h val="0.739469293036370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ED67-8D45-85ED-87AA089BE55F}"/>
              </c:ext>
            </c:extLst>
          </c:dPt>
          <c:dPt>
            <c:idx val="1"/>
            <c:bubble3D val="0"/>
            <c:explosion val="4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D67-8D45-85ED-87AA089BE55F}"/>
              </c:ext>
            </c:extLst>
          </c:dPt>
          <c:dPt>
            <c:idx val="2"/>
            <c:bubble3D val="0"/>
            <c:explosion val="6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ED67-8D45-85ED-87AA089BE55F}"/>
              </c:ext>
            </c:extLst>
          </c:dPt>
          <c:dPt>
            <c:idx val="3"/>
            <c:bubble3D val="0"/>
            <c:explosion val="5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D67-8D45-85ED-87AA089BE55F}"/>
              </c:ext>
            </c:extLst>
          </c:dPt>
          <c:dLbls>
            <c:dLbl>
              <c:idx val="0"/>
              <c:layout>
                <c:manualLayout>
                  <c:x val="1.0185067526415994E-16"/>
                  <c:y val="0.1400158970289625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EB0434E3-DF2F-4F48-878B-201E13752245}" type="CATEGORYNAME">
                      <a:rPr lang="fr-FR" sz="1800" b="1" i="0" u="none" smtClean="0">
                        <a:effectLst/>
                      </a:rPr>
                      <a:pPr>
                        <a:defRPr sz="1800">
                          <a:effectLst/>
                        </a:defRPr>
                      </a:pPr>
                      <a:t>[שם קטגוריה]</a:t>
                    </a:fld>
                    <a:r>
                      <a:rPr lang="fr-FR" sz="1800" b="1" i="0" u="none">
                        <a:effectLst/>
                      </a:rPr>
                      <a:t> 62%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he-I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918753507341915"/>
                      <c:h val="0.148604012048798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D67-8D45-85ED-87AA089BE55F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F3891CDC-B7B3-0744-99AD-E395F6EE2024}" type="CATEGORYNAME">
                      <a:rPr lang="en-US" sz="1800" b="1" i="0" u="none" smtClean="0">
                        <a:effectLst/>
                      </a:rPr>
                      <a:pPr>
                        <a:defRPr sz="1800">
                          <a:solidFill>
                            <a:schemeClr val="accent1"/>
                          </a:solidFill>
                          <a:effectLst/>
                        </a:defRPr>
                      </a:pPr>
                      <a:t>[שם קטגוריה]</a:t>
                    </a:fld>
                    <a:endParaRPr lang="en-US" sz="1800" b="1" i="0" u="none" dirty="0">
                      <a:effectLst/>
                    </a:endParaRPr>
                  </a:p>
                  <a:p>
                    <a:pPr>
                      <a:defRPr sz="1800">
                        <a:solidFill>
                          <a:schemeClr val="accent1"/>
                        </a:solidFill>
                        <a:effectLst/>
                      </a:defRPr>
                    </a:pPr>
                    <a:r>
                      <a:rPr lang="en-US" sz="1800" b="1" i="0" u="none" dirty="0">
                        <a:effectLst/>
                      </a:rPr>
                      <a:t> 19.20%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he-I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D67-8D45-85ED-87AA089BE55F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AC4C639C-7CD4-A246-AA20-EE6C006D8FFA}" type="CATEGORYNAME">
                      <a:rPr lang="en-US" sz="1800" b="1" i="0" u="none" smtClean="0">
                        <a:effectLst/>
                      </a:rPr>
                      <a:pPr>
                        <a:defRPr sz="1800">
                          <a:solidFill>
                            <a:schemeClr val="accent1"/>
                          </a:solidFill>
                          <a:effectLst/>
                        </a:defRPr>
                      </a:pPr>
                      <a:t>[שם קטגוריה]</a:t>
                    </a:fld>
                    <a:r>
                      <a:rPr lang="en-US" sz="1800" b="1" i="0" u="none">
                        <a:effectLst/>
                      </a:rPr>
                      <a:t> 9.70%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he-I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D67-8D45-85ED-87AA089BE55F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238BEE1A-F7B3-3843-9F23-545FF9D61B78}" type="CATEGORYNAME">
                      <a:rPr lang="en-US" sz="1800" b="1" i="0" u="none" smtClean="0">
                        <a:effectLst/>
                      </a:rPr>
                      <a:pPr>
                        <a:defRPr sz="1800">
                          <a:solidFill>
                            <a:schemeClr val="accent1"/>
                          </a:solidFill>
                          <a:effectLst/>
                        </a:defRPr>
                      </a:pPr>
                      <a:t>[שם קטגוריה]</a:t>
                    </a:fld>
                    <a:r>
                      <a:rPr lang="en-US" sz="1800" b="1" i="0" u="none">
                        <a:effectLst/>
                      </a:rPr>
                      <a:t> 9.10%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he-I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D67-8D45-85ED-87AA089BE5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Scalds (coffee, soup, etc.)</c:v>
                </c:pt>
                <c:pt idx="1">
                  <c:v>Fire</c:v>
                </c:pt>
                <c:pt idx="2">
                  <c:v>Chemical substance</c:v>
                </c:pt>
                <c:pt idx="3">
                  <c:v>Hot objects (stove, oven, etc.)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 formatCode="0%">
                  <c:v>0.62</c:v>
                </c:pt>
                <c:pt idx="1">
                  <c:v>0.192</c:v>
                </c:pt>
                <c:pt idx="2">
                  <c:v>9.7000000000000003E-2</c:v>
                </c:pt>
                <c:pt idx="3">
                  <c:v>9.0999999999999998E-2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67-8D45-85ED-87AA089BE55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49624C2-3047-4B19-A78C-6A6FED842C63}" type="datetimeFigureOut">
              <a:rPr lang="he-IL" smtClean="0"/>
              <a:t>ח'/טבת/תשפ"ג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1275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84CAE91-A08C-44A5-8C87-068B9090D3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165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CAE91-A08C-44A5-8C87-068B9090D3E2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3612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העור</a:t>
            </a:r>
          </a:p>
          <a:p>
            <a:r>
              <a:rPr lang="he-IL" dirty="0"/>
              <a:t>העור הוא הרקמה שמפרידה בין פנים הגוף לבין הסביבה החיצונית. הוא הגבול של הגוף שלנו.</a:t>
            </a:r>
          </a:p>
          <a:p>
            <a:r>
              <a:rPr lang="he-IL" dirty="0"/>
              <a:t>לעור יש חשיבות רבה בהגנה על גופנו, בשמירה על חום הגוף ובקליטת מידע מהסביבה החיצונית:</a:t>
            </a:r>
          </a:p>
          <a:p>
            <a:r>
              <a:rPr lang="he-IL" dirty="0"/>
              <a:t>העור מגן על הגוף מפני חדירה של חומרים זרים, חיידקים וגורמי מחלות.</a:t>
            </a:r>
          </a:p>
          <a:p>
            <a:r>
              <a:rPr lang="he-IL" dirty="0"/>
              <a:t>העור מונע איבוד מים מתוך הגוף ועל ידי כך מגן עלינו מפני התייבשות.</a:t>
            </a:r>
          </a:p>
          <a:p>
            <a:r>
              <a:rPr lang="he-IL" dirty="0"/>
              <a:t>העור משמש </a:t>
            </a:r>
            <a:r>
              <a:rPr lang="he-IL" dirty="0" err="1"/>
              <a:t>לויסות</a:t>
            </a:r>
            <a:r>
              <a:rPr lang="he-IL" dirty="0"/>
              <a:t> של חום הגוף. ויסות זה נעשה בעיקר באמצעות בלוטות הזיעה.</a:t>
            </a:r>
          </a:p>
          <a:p>
            <a:r>
              <a:rPr lang="he-IL" dirty="0"/>
              <a:t>בעור יש תאי עצב שקולטים גירויים מהסביבה כגון: חום ולחץ.</a:t>
            </a:r>
          </a:p>
          <a:p>
            <a:endParaRPr lang="he-IL" dirty="0"/>
          </a:p>
          <a:p>
            <a:r>
              <a:rPr lang="he-IL" dirty="0"/>
              <a:t>שאלה 1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A5693A-CE81-4D68-A347-BC77EBA657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61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099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85470" y="1122363"/>
            <a:ext cx="7368330" cy="2387600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85470" y="3602038"/>
            <a:ext cx="7368330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4EE4CF4B-BC9D-4745-8644-C2EC38C34C9F}" type="datetimeFigureOut">
              <a:rPr lang="he-IL" smtClean="0"/>
              <a:pPr/>
              <a:t>ח'/טבת/תשפ"ג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07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774558" y="1783680"/>
            <a:ext cx="7785472" cy="4351338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81683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1F4B"/>
                </a:solidFill>
              </a:defRPr>
            </a:lvl1pPr>
          </a:lstStyle>
          <a:p>
            <a:fld id="{634A4C94-DD14-474B-8EFF-42236BE2C55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4207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56153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4F41-CBF9-40A8-B3C1-0A6A35180408}" type="datetimeFigureOut">
              <a:rPr lang="he-IL" smtClean="0"/>
              <a:t>ח'/טבת/תשפ"ג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6057-1F8F-4392-AD12-E73C4A14F8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778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144880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4187297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027427" y="645377"/>
            <a:ext cx="8532603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e-IL" dirty="0"/>
              <a:t>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27427" y="1783680"/>
            <a:ext cx="8532603" cy="4351338"/>
          </a:xfrm>
        </p:spPr>
        <p:txBody>
          <a:bodyPr/>
          <a:lstStyle>
            <a:lvl1pPr>
              <a:defRPr>
                <a:solidFill>
                  <a:srgbClr val="2B296D"/>
                </a:solidFill>
              </a:defRPr>
            </a:lvl1pPr>
            <a:lvl2pPr>
              <a:defRPr>
                <a:solidFill>
                  <a:srgbClr val="2B296D"/>
                </a:solidFill>
              </a:defRPr>
            </a:lvl2pPr>
            <a:lvl3pPr>
              <a:defRPr>
                <a:solidFill>
                  <a:srgbClr val="2B296D"/>
                </a:solidFill>
              </a:defRPr>
            </a:lvl3pPr>
            <a:lvl4pPr>
              <a:defRPr>
                <a:solidFill>
                  <a:srgbClr val="2B296D"/>
                </a:solidFill>
              </a:defRPr>
            </a:lvl4pPr>
            <a:lvl5pPr>
              <a:defRPr>
                <a:solidFill>
                  <a:srgbClr val="2B296D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3295080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 userDrawn="1"/>
        </p:nvSpPr>
        <p:spPr>
          <a:xfrm>
            <a:off x="152312" y="5888513"/>
            <a:ext cx="1887523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6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A1F4B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1F4B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1F4B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1F4B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1F4B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848985" y="1632678"/>
            <a:ext cx="7971159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4" name="תמונה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552"/>
            <a:ext cx="6531742" cy="5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7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1" y="-12255"/>
            <a:ext cx="4601178" cy="6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46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3687" cy="6412787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9765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2648" cy="685799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4107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" y="0"/>
            <a:ext cx="12196011" cy="6855672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955" y="1632678"/>
            <a:ext cx="1102419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-4011" y="267872"/>
            <a:ext cx="11824156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63904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rgbClr val="2B29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B296D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B296D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B296D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296D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82npFu8ue-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922278" y="458437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6000" b="1" dirty="0">
                <a:solidFill>
                  <a:srgbClr val="2B296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Preventing Burns</a:t>
            </a:r>
            <a:endParaRPr lang="he-IL" sz="28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8863185-CB19-43F6-AE1D-5997BA377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09" t="75595" r="54531" b="9595"/>
          <a:stretch/>
        </p:blipFill>
        <p:spPr>
          <a:xfrm>
            <a:off x="1208314" y="5383899"/>
            <a:ext cx="4384221" cy="1015664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67E8A3B-D186-4DDC-8662-AB15982F0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8256" y="4409721"/>
            <a:ext cx="5596478" cy="131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pic>
        <p:nvPicPr>
          <p:cNvPr id="2049" name="תמונה 1">
            <a:extLst>
              <a:ext uri="{FF2B5EF4-FFF2-40B4-BE49-F238E27FC236}">
                <a16:creationId xmlns:a16="http://schemas.microsoft.com/office/drawing/2014/main" id="{8E048E3C-6C23-4864-9108-D41BCEED5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957" y="5590921"/>
            <a:ext cx="2196490" cy="80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FB6E0286-1C6F-4332-BCD5-C0EDEBC735C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368256" y="4541059"/>
            <a:ext cx="55964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766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972B9ABE-0E81-47FA-89E4-6BE7D69A3A9A}"/>
              </a:ext>
            </a:extLst>
          </p:cNvPr>
          <p:cNvSpPr txBox="1">
            <a:spLocks/>
          </p:cNvSpPr>
          <p:nvPr/>
        </p:nvSpPr>
        <p:spPr>
          <a:xfrm>
            <a:off x="1267926" y="1731176"/>
            <a:ext cx="10209971" cy="377762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150000"/>
              </a:lnSpc>
              <a:buNone/>
            </a:pPr>
            <a:r>
              <a:rPr lang="en-US" sz="3200" dirty="0">
                <a:latin typeface="Comic Sans MS" panose="030F0702030302020204" pitchFamily="66" charset="0"/>
              </a:rPr>
              <a:t>A burn is an impairment of skin tissues</a:t>
            </a:r>
            <a:r>
              <a:rPr lang="he-IL" sz="3200" dirty="0">
                <a:latin typeface="Comic Sans MS" panose="030F0702030302020204" pitchFamily="66" charset="0"/>
              </a:rPr>
              <a:t> </a:t>
            </a:r>
            <a:r>
              <a:rPr lang="en-US" sz="3200" dirty="0">
                <a:latin typeface="Comic Sans MS" panose="030F0702030302020204" pitchFamily="66" charset="0"/>
              </a:rPr>
              <a:t>integrity due to: </a:t>
            </a:r>
          </a:p>
          <a:p>
            <a:pPr lvl="1" algn="l" rtl="0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Excessive heat</a:t>
            </a:r>
            <a:endParaRPr lang="he-IL" sz="2800" dirty="0">
              <a:latin typeface="Comic Sans MS" panose="030F0702030302020204" pitchFamily="66" charset="0"/>
            </a:endParaRPr>
          </a:p>
          <a:p>
            <a:pPr lvl="1" algn="l" rtl="0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Excessive cold</a:t>
            </a:r>
          </a:p>
          <a:p>
            <a:pPr lvl="1" algn="l" rtl="0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Electrocution</a:t>
            </a:r>
          </a:p>
          <a:p>
            <a:pPr lvl="1" algn="l" rtl="0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Chemical Substances</a:t>
            </a:r>
            <a:endParaRPr lang="he-IL" sz="2800" dirty="0">
              <a:latin typeface="Comic Sans MS" panose="030F0702030302020204" pitchFamily="66" charset="0"/>
            </a:endParaRPr>
          </a:p>
        </p:txBody>
      </p:sp>
      <p:sp>
        <p:nvSpPr>
          <p:cNvPr id="3" name="כותרת 1">
            <a:extLst>
              <a:ext uri="{FF2B5EF4-FFF2-40B4-BE49-F238E27FC236}">
                <a16:creationId xmlns:a16="http://schemas.microsoft.com/office/drawing/2014/main" id="{85CB132B-41BA-4650-864D-1ADBCD17BDE5}"/>
              </a:ext>
            </a:extLst>
          </p:cNvPr>
          <p:cNvSpPr txBox="1">
            <a:spLocks/>
          </p:cNvSpPr>
          <p:nvPr/>
        </p:nvSpPr>
        <p:spPr>
          <a:xfrm>
            <a:off x="1395361" y="607941"/>
            <a:ext cx="8911687" cy="1280890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latin typeface="Comic Sans MS" panose="030F0702030302020204" pitchFamily="66" charset="0"/>
                <a:cs typeface="+mn-cs"/>
              </a:rPr>
              <a:t>What is a burn?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55" b="89655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851205" y="2149735"/>
            <a:ext cx="6136347" cy="4100324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28545"/>
            <a:ext cx="65" cy="4001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968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21A7394B-F2F9-4C8B-B505-48AB8025D3D8}"/>
              </a:ext>
            </a:extLst>
          </p:cNvPr>
          <p:cNvSpPr txBox="1">
            <a:spLocks/>
          </p:cNvSpPr>
          <p:nvPr/>
        </p:nvSpPr>
        <p:spPr>
          <a:xfrm>
            <a:off x="7037068" y="282352"/>
            <a:ext cx="4307338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600" b="1" dirty="0">
                <a:solidFill>
                  <a:schemeClr val="accent1"/>
                </a:solidFill>
                <a:latin typeface="Comic Sans MS" panose="030F0702030302020204" pitchFamily="66" charset="0"/>
                <a:ea typeface="+mj-ea"/>
                <a:cs typeface="+mj-cs"/>
              </a:rPr>
              <a:t>Help us Make a Difference!</a:t>
            </a:r>
          </a:p>
        </p:txBody>
      </p:sp>
      <p:pic>
        <p:nvPicPr>
          <p:cNvPr id="4" name="Picture 2" descr="תוצאת תמונה עבור ‪child holds burning kettle‬‏">
            <a:extLst>
              <a:ext uri="{FF2B5EF4-FFF2-40B4-BE49-F238E27FC236}">
                <a16:creationId xmlns:a16="http://schemas.microsoft.com/office/drawing/2014/main" id="{985FC08F-5E27-428C-87D0-110171838F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9" r="1069" b="-3"/>
          <a:stretch/>
        </p:blipFill>
        <p:spPr bwMode="auto">
          <a:xfrm>
            <a:off x="160989" y="103622"/>
            <a:ext cx="4361217" cy="3351505"/>
          </a:xfrm>
          <a:custGeom>
            <a:avLst/>
            <a:gdLst/>
            <a:ahLst/>
            <a:cxnLst/>
            <a:rect l="l" t="t" r="r" b="b"/>
            <a:pathLst>
              <a:path w="4113439" h="3161093">
                <a:moveTo>
                  <a:pt x="0" y="0"/>
                </a:moveTo>
                <a:lnTo>
                  <a:pt x="4113439" y="0"/>
                </a:lnTo>
                <a:lnTo>
                  <a:pt x="4113439" y="2344272"/>
                </a:lnTo>
                <a:lnTo>
                  <a:pt x="2157387" y="2344272"/>
                </a:lnTo>
                <a:lnTo>
                  <a:pt x="2157387" y="3161093"/>
                </a:lnTo>
                <a:lnTo>
                  <a:pt x="0" y="3161093"/>
                </a:lnTo>
                <a:close/>
              </a:path>
            </a:pathLst>
          </a:custGeom>
          <a:ln w="38100">
            <a:solidFill>
              <a:srgbClr val="9B393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תוצאת תמונה עבור ‪little girl with hot drink‬‏">
            <a:extLst>
              <a:ext uri="{FF2B5EF4-FFF2-40B4-BE49-F238E27FC236}">
                <a16:creationId xmlns:a16="http://schemas.microsoft.com/office/drawing/2014/main" id="{6978D040-CC63-4400-8342-5B1C40252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2" r="26761" b="-1"/>
          <a:stretch/>
        </p:blipFill>
        <p:spPr bwMode="auto">
          <a:xfrm>
            <a:off x="4522206" y="103622"/>
            <a:ext cx="2204303" cy="2485482"/>
          </a:xfrm>
          <a:prstGeom prst="rect">
            <a:avLst/>
          </a:prstGeom>
          <a:ln w="38100">
            <a:solidFill>
              <a:srgbClr val="80A31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תוצאת תמונה עבור ‪little boy cooking‬‏">
            <a:extLst>
              <a:ext uri="{FF2B5EF4-FFF2-40B4-BE49-F238E27FC236}">
                <a16:creationId xmlns:a16="http://schemas.microsoft.com/office/drawing/2014/main" id="{F49930AB-93E9-4A40-B46E-A7BE44AA6D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r="723" b="-3"/>
          <a:stretch/>
        </p:blipFill>
        <p:spPr bwMode="auto">
          <a:xfrm>
            <a:off x="2490601" y="2632649"/>
            <a:ext cx="4229631" cy="3022750"/>
          </a:xfrm>
          <a:prstGeom prst="rect">
            <a:avLst/>
          </a:prstGeom>
          <a:ln w="38100">
            <a:solidFill>
              <a:srgbClr val="BE9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0E412DA4-3EB2-4B82-99BD-8B3D932F8F23}"/>
              </a:ext>
            </a:extLst>
          </p:cNvPr>
          <p:cNvSpPr txBox="1"/>
          <p:nvPr/>
        </p:nvSpPr>
        <p:spPr>
          <a:xfrm>
            <a:off x="6858094" y="1678773"/>
            <a:ext cx="517291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Thousands of children are subject to burn injuries every year.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sz="2200" dirty="0">
              <a:latin typeface="Comic Sans MS" panose="030F0702030302020204" pitchFamily="66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  <a:latin typeface="Comic Sans MS" panose="030F0702030302020204" pitchFamily="66" charset="0"/>
              </a:rPr>
              <a:t>The majority of whom are aged 0-4.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sz="2200" dirty="0">
              <a:latin typeface="Comic Sans MS" panose="030F0702030302020204" pitchFamily="66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Most cases happen at home, especially in the kitchen.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sz="2200" dirty="0">
              <a:latin typeface="Comic Sans MS" panose="030F0702030302020204" pitchFamily="66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BB99A"/>
                </a:solidFill>
                <a:latin typeface="Comic Sans MS" panose="030F0702030302020204" pitchFamily="66" charset="0"/>
              </a:rPr>
              <a:t>For numerous reasons, burn injuries in children are extremely dangerous and can cause pain, suffering, and lifelong scarring! </a:t>
            </a:r>
            <a:endParaRPr lang="he-IL" sz="2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002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834B110-0A83-44BA-9646-24F6D382D0D7}"/>
              </a:ext>
            </a:extLst>
          </p:cNvPr>
          <p:cNvSpPr txBox="1">
            <a:spLocks/>
          </p:cNvSpPr>
          <p:nvPr/>
        </p:nvSpPr>
        <p:spPr>
          <a:xfrm>
            <a:off x="1603470" y="1121473"/>
            <a:ext cx="8915400" cy="4615054"/>
          </a:xfrm>
          <a:prstGeom prst="rect">
            <a:avLst/>
          </a:prstGeom>
        </p:spPr>
        <p:txBody>
          <a:bodyPr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l" rtl="0">
              <a:lnSpc>
                <a:spcPct val="100000"/>
              </a:lnSpc>
              <a:buNone/>
            </a:pPr>
            <a:r>
              <a:rPr lang="en-US" sz="3600" b="1" u="sng" dirty="0">
                <a:latin typeface="Comic Sans MS" panose="030F0702030302020204" pitchFamily="66" charset="0"/>
              </a:rPr>
              <a:t>Did you know?</a:t>
            </a:r>
            <a:endParaRPr lang="en-US" sz="3200" b="1" u="sng" dirty="0">
              <a:latin typeface="Comic Sans MS" panose="030F0702030302020204" pitchFamily="66" charset="0"/>
            </a:endParaRPr>
          </a:p>
          <a:p>
            <a:pPr lvl="1" algn="l" rtl="0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The skin is the largest organ in the human body.</a:t>
            </a:r>
          </a:p>
          <a:p>
            <a:pPr lvl="1" algn="l" rtl="0">
              <a:lnSpc>
                <a:spcPct val="1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It covers almost the entire body and holds 15% of its weight.</a:t>
            </a:r>
          </a:p>
          <a:p>
            <a:pPr lvl="1" algn="l" rtl="0">
              <a:lnSpc>
                <a:spcPct val="1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The skin consists of three main layers:</a:t>
            </a:r>
          </a:p>
          <a:p>
            <a:pPr marL="457200" lvl="1" indent="0" algn="l" rtl="0">
              <a:lnSpc>
                <a:spcPct val="100000"/>
              </a:lnSpc>
              <a:buNone/>
            </a:pPr>
            <a:r>
              <a:rPr lang="en-US" sz="2800" dirty="0">
                <a:latin typeface="Comic Sans MS" panose="030F0702030302020204" pitchFamily="66" charset="0"/>
              </a:rPr>
              <a:t>	1. Epidermis</a:t>
            </a:r>
          </a:p>
          <a:p>
            <a:pPr marL="457200" lvl="1" indent="0" algn="l" rtl="0">
              <a:lnSpc>
                <a:spcPct val="100000"/>
              </a:lnSpc>
              <a:buNone/>
            </a:pPr>
            <a:r>
              <a:rPr lang="en-US" sz="2800" dirty="0">
                <a:latin typeface="Comic Sans MS" panose="030F0702030302020204" pitchFamily="66" charset="0"/>
              </a:rPr>
              <a:t>	2. Dermis</a:t>
            </a:r>
          </a:p>
          <a:p>
            <a:pPr marL="457200" lvl="1" indent="0" algn="l" rtl="0">
              <a:lnSpc>
                <a:spcPct val="100000"/>
              </a:lnSpc>
              <a:buNone/>
            </a:pPr>
            <a:r>
              <a:rPr lang="en-US" sz="2800" dirty="0">
                <a:latin typeface="Comic Sans MS" panose="030F0702030302020204" pitchFamily="66" charset="0"/>
              </a:rPr>
              <a:t>	3. Hypodermis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84EB3ED-25D9-471B-848B-B387D7AF3C1B}"/>
              </a:ext>
            </a:extLst>
          </p:cNvPr>
          <p:cNvSpPr txBox="1">
            <a:spLocks/>
          </p:cNvSpPr>
          <p:nvPr/>
        </p:nvSpPr>
        <p:spPr>
          <a:xfrm>
            <a:off x="1642013" y="171015"/>
            <a:ext cx="8911687" cy="1280890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latin typeface="Comic Sans MS" panose="030F0702030302020204" pitchFamily="66" charset="0"/>
                <a:cs typeface="+mn-cs"/>
              </a:rPr>
              <a:t>The Human skin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ED60E9-5018-D1FF-375A-0C20E0444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757" y="3757960"/>
            <a:ext cx="4393538" cy="29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575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685D7B4A-0BC7-4FBF-90A1-C5301C81CFE9}"/>
              </a:ext>
            </a:extLst>
          </p:cNvPr>
          <p:cNvSpPr txBox="1">
            <a:spLocks/>
          </p:cNvSpPr>
          <p:nvPr/>
        </p:nvSpPr>
        <p:spPr>
          <a:xfrm>
            <a:off x="348067" y="1549373"/>
            <a:ext cx="5123529" cy="37592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000" b="1" u="sng" dirty="0">
                <a:latin typeface="Comic Sans MS" panose="030F0702030302020204" pitchFamily="66" charset="0"/>
              </a:rPr>
              <a:t>First-degree/Superficial Burns </a:t>
            </a:r>
            <a:r>
              <a:rPr lang="en-US" sz="2000" dirty="0">
                <a:latin typeface="Comic Sans MS" panose="030F0702030302020204" pitchFamily="66" charset="0"/>
              </a:rPr>
              <a:t>–injuries to the epidermis, dry skin, redness, and pain. </a:t>
            </a:r>
            <a:endParaRPr lang="he-IL" sz="2000" dirty="0">
              <a:latin typeface="Comic Sans MS" panose="030F0702030302020204" pitchFamily="66" charset="0"/>
            </a:endParaRPr>
          </a:p>
          <a:p>
            <a:pPr algn="l" rtl="0"/>
            <a:r>
              <a:rPr lang="en-US" sz="2000" b="1" u="sng" dirty="0">
                <a:latin typeface="Comic Sans MS" panose="030F0702030302020204" pitchFamily="66" charset="0"/>
              </a:rPr>
              <a:t>Second-degree/Partial Thickness Burns - </a:t>
            </a:r>
            <a:r>
              <a:rPr lang="en-US" sz="2000" dirty="0">
                <a:latin typeface="Comic Sans MS" panose="030F0702030302020204" pitchFamily="66" charset="0"/>
              </a:rPr>
              <a:t>damage to the epidermis and part of the dermis. Symptoms include redness, blisters, damp skin, pain, and edema.</a:t>
            </a:r>
            <a:endParaRPr lang="he-IL" sz="2000" dirty="0">
              <a:latin typeface="Comic Sans MS" panose="030F0702030302020204" pitchFamily="66" charset="0"/>
            </a:endParaRPr>
          </a:p>
          <a:p>
            <a:pPr algn="l" rtl="0"/>
            <a:r>
              <a:rPr lang="en-US" sz="2000" b="1" u="sng" dirty="0">
                <a:latin typeface="Comic Sans MS" panose="030F0702030302020204" pitchFamily="66" charset="0"/>
              </a:rPr>
              <a:t>Third-degree/Full Thickness Burns - </a:t>
            </a:r>
            <a:r>
              <a:rPr lang="en-US" sz="2000" dirty="0">
                <a:latin typeface="Comic Sans MS" panose="030F0702030302020204" pitchFamily="66" charset="0"/>
              </a:rPr>
              <a:t>injuries under the dermis. </a:t>
            </a:r>
          </a:p>
          <a:p>
            <a:pPr algn="l" rtl="0"/>
            <a:r>
              <a:rPr lang="en-US" sz="2000" b="1" u="sng" dirty="0">
                <a:latin typeface="Comic Sans MS" panose="030F0702030302020204" pitchFamily="66" charset="0"/>
              </a:rPr>
              <a:t>Fourth-degree Burns - </a:t>
            </a:r>
            <a:r>
              <a:rPr lang="en-US" sz="2000" dirty="0">
                <a:latin typeface="Comic Sans MS" panose="030F0702030302020204" pitchFamily="66" charset="0"/>
              </a:rPr>
              <a:t>damage to all layers of skin, as well as fat, muscle, bone, and internal organs.</a:t>
            </a:r>
          </a:p>
        </p:txBody>
      </p:sp>
      <p:sp>
        <p:nvSpPr>
          <p:cNvPr id="3" name="כותרת 1">
            <a:extLst>
              <a:ext uri="{FF2B5EF4-FFF2-40B4-BE49-F238E27FC236}">
                <a16:creationId xmlns:a16="http://schemas.microsoft.com/office/drawing/2014/main" id="{A1943A35-AF56-457C-94F0-3578D2E1EACC}"/>
              </a:ext>
            </a:extLst>
          </p:cNvPr>
          <p:cNvSpPr txBox="1">
            <a:spLocks/>
          </p:cNvSpPr>
          <p:nvPr/>
        </p:nvSpPr>
        <p:spPr>
          <a:xfrm>
            <a:off x="2116247" y="364871"/>
            <a:ext cx="5527594" cy="1259894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omic Sans MS" panose="030F0702030302020204" pitchFamily="66" charset="0"/>
                <a:cs typeface="+mn-cs"/>
              </a:rPr>
              <a:t>Burn Degrees </a:t>
            </a:r>
          </a:p>
        </p:txBody>
      </p:sp>
      <p:sp>
        <p:nvSpPr>
          <p:cNvPr id="5" name="כותרת 1">
            <a:extLst>
              <a:ext uri="{FF2B5EF4-FFF2-40B4-BE49-F238E27FC236}">
                <a16:creationId xmlns:a16="http://schemas.microsoft.com/office/drawing/2014/main" id="{4FCAE8B6-B63D-4956-AA65-5CE223E4C1EB}"/>
              </a:ext>
            </a:extLst>
          </p:cNvPr>
          <p:cNvSpPr txBox="1">
            <a:spLocks/>
          </p:cNvSpPr>
          <p:nvPr/>
        </p:nvSpPr>
        <p:spPr>
          <a:xfrm>
            <a:off x="6215888" y="1580166"/>
            <a:ext cx="3859865" cy="1259894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dirty="0">
              <a:cs typeface="+mn-cs"/>
            </a:endParaRPr>
          </a:p>
        </p:txBody>
      </p:sp>
      <p:pic>
        <p:nvPicPr>
          <p:cNvPr id="2050" name="Picture 2" descr="Understanding the Healing Stages of a Burn Wound">
            <a:extLst>
              <a:ext uri="{FF2B5EF4-FFF2-40B4-BE49-F238E27FC236}">
                <a16:creationId xmlns:a16="http://schemas.microsoft.com/office/drawing/2014/main" id="{F4BCC137-D88A-F042-8399-C3E20C332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494" y="2947260"/>
            <a:ext cx="6531506" cy="3910740"/>
          </a:xfrm>
          <a:prstGeom prst="rect">
            <a:avLst/>
          </a:prstGeom>
          <a:noFill/>
          <a:ln w="57150">
            <a:solidFill>
              <a:srgbClr val="FBEF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94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4AB668D-DCF3-417E-BCEE-24E3721A5B96}"/>
              </a:ext>
            </a:extLst>
          </p:cNvPr>
          <p:cNvSpPr txBox="1"/>
          <p:nvPr/>
        </p:nvSpPr>
        <p:spPr>
          <a:xfrm>
            <a:off x="420359" y="22642"/>
            <a:ext cx="1118174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6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Immediate Treatment -</a:t>
            </a:r>
            <a:endParaRPr lang="he-IL" sz="6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 rtl="0"/>
            <a:r>
              <a:rPr lang="en-US" sz="6600" b="1" dirty="0">
                <a:solidFill>
                  <a:srgbClr val="00B0F0"/>
                </a:solidFill>
                <a:latin typeface="Comic Sans MS" panose="030F0702030302020204" pitchFamily="66" charset="0"/>
              </a:rPr>
              <a:t>Running Lukewarm Water</a:t>
            </a:r>
            <a:endParaRPr lang="en-US" sz="66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A0F31B7-AE3E-4BED-B9EC-2A562D9D99EA}"/>
              </a:ext>
            </a:extLst>
          </p:cNvPr>
          <p:cNvSpPr txBox="1"/>
          <p:nvPr/>
        </p:nvSpPr>
        <p:spPr>
          <a:xfrm>
            <a:off x="2527723" y="2142171"/>
            <a:ext cx="950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In case of severe burns seek medical attention immediately!!! </a:t>
            </a:r>
            <a:endParaRPr lang="he-IL" sz="2400" b="1" u="sng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2" descr="תוצאת תמונה עבור ‪child holds burning kettle‬‏">
            <a:extLst>
              <a:ext uri="{FF2B5EF4-FFF2-40B4-BE49-F238E27FC236}">
                <a16:creationId xmlns:a16="http://schemas.microsoft.com/office/drawing/2014/main" id="{5287859E-42A2-4D2F-80B3-E69B12943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86" y="2888063"/>
            <a:ext cx="6754218" cy="3799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BD97CA9-9826-4949-96BE-E4B36E2450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18"/>
          <a:stretch/>
        </p:blipFill>
        <p:spPr>
          <a:xfrm>
            <a:off x="420359" y="2254906"/>
            <a:ext cx="3458824" cy="320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12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28545"/>
            <a:ext cx="65" cy="4001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2EC242A2-FB9C-4AF2-B482-B04FCAACFA66}"/>
              </a:ext>
            </a:extLst>
          </p:cNvPr>
          <p:cNvGrpSpPr/>
          <p:nvPr/>
        </p:nvGrpSpPr>
        <p:grpSpPr>
          <a:xfrm>
            <a:off x="818118" y="358928"/>
            <a:ext cx="9144921" cy="5877359"/>
            <a:chOff x="661851" y="97920"/>
            <a:chExt cx="9144921" cy="5877359"/>
          </a:xfrm>
        </p:grpSpPr>
        <p:sp>
          <p:nvSpPr>
            <p:cNvPr id="7" name="חץ: מכופף למעלה 6">
              <a:extLst>
                <a:ext uri="{FF2B5EF4-FFF2-40B4-BE49-F238E27FC236}">
                  <a16:creationId xmlns:a16="http://schemas.microsoft.com/office/drawing/2014/main" id="{6B012609-8B6E-49C0-9168-B8608D5DECEC}"/>
                </a:ext>
              </a:extLst>
            </p:cNvPr>
            <p:cNvSpPr/>
            <p:nvPr/>
          </p:nvSpPr>
          <p:spPr>
            <a:xfrm rot="5400000">
              <a:off x="1738969" y="1682951"/>
              <a:ext cx="1574544" cy="2059350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צורה חופשית: צורה 7">
              <a:extLst>
                <a:ext uri="{FF2B5EF4-FFF2-40B4-BE49-F238E27FC236}">
                  <a16:creationId xmlns:a16="http://schemas.microsoft.com/office/drawing/2014/main" id="{FFF52D4E-9E57-4796-8E7E-7C7BE3B57DE5}"/>
                </a:ext>
              </a:extLst>
            </p:cNvPr>
            <p:cNvSpPr/>
            <p:nvPr/>
          </p:nvSpPr>
          <p:spPr>
            <a:xfrm>
              <a:off x="661851" y="97920"/>
              <a:ext cx="2764025" cy="1693849"/>
            </a:xfrm>
            <a:custGeom>
              <a:avLst/>
              <a:gdLst>
                <a:gd name="connsiteX0" fmla="*/ 0 w 2764025"/>
                <a:gd name="connsiteY0" fmla="*/ 282365 h 1693849"/>
                <a:gd name="connsiteX1" fmla="*/ 282365 w 2764025"/>
                <a:gd name="connsiteY1" fmla="*/ 0 h 1693849"/>
                <a:gd name="connsiteX2" fmla="*/ 2481660 w 2764025"/>
                <a:gd name="connsiteY2" fmla="*/ 0 h 1693849"/>
                <a:gd name="connsiteX3" fmla="*/ 2764025 w 2764025"/>
                <a:gd name="connsiteY3" fmla="*/ 282365 h 1693849"/>
                <a:gd name="connsiteX4" fmla="*/ 2764025 w 2764025"/>
                <a:gd name="connsiteY4" fmla="*/ 1411484 h 1693849"/>
                <a:gd name="connsiteX5" fmla="*/ 2481660 w 2764025"/>
                <a:gd name="connsiteY5" fmla="*/ 1693849 h 1693849"/>
                <a:gd name="connsiteX6" fmla="*/ 282365 w 2764025"/>
                <a:gd name="connsiteY6" fmla="*/ 1693849 h 1693849"/>
                <a:gd name="connsiteX7" fmla="*/ 0 w 2764025"/>
                <a:gd name="connsiteY7" fmla="*/ 1411484 h 1693849"/>
                <a:gd name="connsiteX8" fmla="*/ 0 w 2764025"/>
                <a:gd name="connsiteY8" fmla="*/ 282365 h 169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4025" h="1693849">
                  <a:moveTo>
                    <a:pt x="0" y="282365"/>
                  </a:moveTo>
                  <a:cubicBezTo>
                    <a:pt x="0" y="126419"/>
                    <a:pt x="126419" y="0"/>
                    <a:pt x="282365" y="0"/>
                  </a:cubicBezTo>
                  <a:lnTo>
                    <a:pt x="2481660" y="0"/>
                  </a:lnTo>
                  <a:cubicBezTo>
                    <a:pt x="2637606" y="0"/>
                    <a:pt x="2764025" y="126419"/>
                    <a:pt x="2764025" y="282365"/>
                  </a:cubicBezTo>
                  <a:lnTo>
                    <a:pt x="2764025" y="1411484"/>
                  </a:lnTo>
                  <a:cubicBezTo>
                    <a:pt x="2764025" y="1567430"/>
                    <a:pt x="2637606" y="1693849"/>
                    <a:pt x="2481660" y="1693849"/>
                  </a:cubicBezTo>
                  <a:lnTo>
                    <a:pt x="282365" y="1693849"/>
                  </a:lnTo>
                  <a:cubicBezTo>
                    <a:pt x="126419" y="1693849"/>
                    <a:pt x="0" y="1567430"/>
                    <a:pt x="0" y="1411484"/>
                  </a:cubicBezTo>
                  <a:lnTo>
                    <a:pt x="0" y="28236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4142" tIns="174142" rIns="174142" bIns="174142" numCol="1" spcCol="1270" anchor="ctr" anchorCtr="0">
              <a:noAutofit/>
            </a:bodyPr>
            <a:lstStyle/>
            <a:p>
              <a:pPr marL="0" lvl="0" indent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he-IL" sz="2400" kern="1200" dirty="0"/>
            </a:p>
          </p:txBody>
        </p:sp>
        <p:sp>
          <p:nvSpPr>
            <p:cNvPr id="9" name="צורה חופשית: צורה 8">
              <a:extLst>
                <a:ext uri="{FF2B5EF4-FFF2-40B4-BE49-F238E27FC236}">
                  <a16:creationId xmlns:a16="http://schemas.microsoft.com/office/drawing/2014/main" id="{FF978A9F-25D0-48A2-961E-95E24E551EDD}"/>
                </a:ext>
              </a:extLst>
            </p:cNvPr>
            <p:cNvSpPr/>
            <p:nvPr/>
          </p:nvSpPr>
          <p:spPr>
            <a:xfrm>
              <a:off x="3495441" y="195052"/>
              <a:ext cx="3080448" cy="1499566"/>
            </a:xfrm>
            <a:custGeom>
              <a:avLst/>
              <a:gdLst>
                <a:gd name="connsiteX0" fmla="*/ 0 w 3080448"/>
                <a:gd name="connsiteY0" fmla="*/ 0 h 1499566"/>
                <a:gd name="connsiteX1" fmla="*/ 3080448 w 3080448"/>
                <a:gd name="connsiteY1" fmla="*/ 0 h 1499566"/>
                <a:gd name="connsiteX2" fmla="*/ 3080448 w 3080448"/>
                <a:gd name="connsiteY2" fmla="*/ 1499566 h 1499566"/>
                <a:gd name="connsiteX3" fmla="*/ 0 w 3080448"/>
                <a:gd name="connsiteY3" fmla="*/ 1499566 h 1499566"/>
                <a:gd name="connsiteX4" fmla="*/ 0 w 3080448"/>
                <a:gd name="connsiteY4" fmla="*/ 0 h 149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0448" h="1499566">
                  <a:moveTo>
                    <a:pt x="0" y="0"/>
                  </a:moveTo>
                  <a:lnTo>
                    <a:pt x="3080448" y="0"/>
                  </a:lnTo>
                  <a:lnTo>
                    <a:pt x="3080448" y="1499566"/>
                  </a:lnTo>
                  <a:lnTo>
                    <a:pt x="0" y="14995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228600" lvl="1" indent="-22860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000" b="1" kern="1200" dirty="0">
                  <a:latin typeface="Comic Sans MS" panose="030F0702030302020204" pitchFamily="66" charset="0"/>
                </a:rPr>
                <a:t>Scald Injury.</a:t>
              </a:r>
              <a:endParaRPr lang="he-IL" sz="2000" b="1" kern="1200" dirty="0">
                <a:latin typeface="Comic Sans MS" panose="030F0702030302020204" pitchFamily="66" charset="0"/>
              </a:endParaRPr>
            </a:p>
          </p:txBody>
        </p:sp>
        <p:sp>
          <p:nvSpPr>
            <p:cNvPr id="10" name="חץ: מכופף למעלה 9">
              <a:extLst>
                <a:ext uri="{FF2B5EF4-FFF2-40B4-BE49-F238E27FC236}">
                  <a16:creationId xmlns:a16="http://schemas.microsoft.com/office/drawing/2014/main" id="{69F98D98-2C3E-4FAD-8FEA-C9B6C7D70D22}"/>
                </a:ext>
              </a:extLst>
            </p:cNvPr>
            <p:cNvSpPr/>
            <p:nvPr/>
          </p:nvSpPr>
          <p:spPr>
            <a:xfrm rot="5400000">
              <a:off x="4397674" y="3899699"/>
              <a:ext cx="1574544" cy="1792563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צורה חופשית: צורה 10">
              <a:extLst>
                <a:ext uri="{FF2B5EF4-FFF2-40B4-BE49-F238E27FC236}">
                  <a16:creationId xmlns:a16="http://schemas.microsoft.com/office/drawing/2014/main" id="{8E4201A1-0E5E-4275-A610-A31FD5F296D0}"/>
                </a:ext>
              </a:extLst>
            </p:cNvPr>
            <p:cNvSpPr/>
            <p:nvPr/>
          </p:nvSpPr>
          <p:spPr>
            <a:xfrm>
              <a:off x="3661338" y="2060664"/>
              <a:ext cx="2650606" cy="1855338"/>
            </a:xfrm>
            <a:custGeom>
              <a:avLst/>
              <a:gdLst>
                <a:gd name="connsiteX0" fmla="*/ 0 w 2650606"/>
                <a:gd name="connsiteY0" fmla="*/ 309285 h 1855338"/>
                <a:gd name="connsiteX1" fmla="*/ 309285 w 2650606"/>
                <a:gd name="connsiteY1" fmla="*/ 0 h 1855338"/>
                <a:gd name="connsiteX2" fmla="*/ 2341321 w 2650606"/>
                <a:gd name="connsiteY2" fmla="*/ 0 h 1855338"/>
                <a:gd name="connsiteX3" fmla="*/ 2650606 w 2650606"/>
                <a:gd name="connsiteY3" fmla="*/ 309285 h 1855338"/>
                <a:gd name="connsiteX4" fmla="*/ 2650606 w 2650606"/>
                <a:gd name="connsiteY4" fmla="*/ 1546053 h 1855338"/>
                <a:gd name="connsiteX5" fmla="*/ 2341321 w 2650606"/>
                <a:gd name="connsiteY5" fmla="*/ 1855338 h 1855338"/>
                <a:gd name="connsiteX6" fmla="*/ 309285 w 2650606"/>
                <a:gd name="connsiteY6" fmla="*/ 1855338 h 1855338"/>
                <a:gd name="connsiteX7" fmla="*/ 0 w 2650606"/>
                <a:gd name="connsiteY7" fmla="*/ 1546053 h 1855338"/>
                <a:gd name="connsiteX8" fmla="*/ 0 w 2650606"/>
                <a:gd name="connsiteY8" fmla="*/ 309285 h 1855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0606" h="1855338">
                  <a:moveTo>
                    <a:pt x="0" y="309285"/>
                  </a:moveTo>
                  <a:cubicBezTo>
                    <a:pt x="0" y="138472"/>
                    <a:pt x="138472" y="0"/>
                    <a:pt x="309285" y="0"/>
                  </a:cubicBezTo>
                  <a:lnTo>
                    <a:pt x="2341321" y="0"/>
                  </a:lnTo>
                  <a:cubicBezTo>
                    <a:pt x="2512134" y="0"/>
                    <a:pt x="2650606" y="138472"/>
                    <a:pt x="2650606" y="309285"/>
                  </a:cubicBezTo>
                  <a:lnTo>
                    <a:pt x="2650606" y="1546053"/>
                  </a:lnTo>
                  <a:cubicBezTo>
                    <a:pt x="2650606" y="1716866"/>
                    <a:pt x="2512134" y="1855338"/>
                    <a:pt x="2341321" y="1855338"/>
                  </a:cubicBezTo>
                  <a:lnTo>
                    <a:pt x="309285" y="1855338"/>
                  </a:lnTo>
                  <a:cubicBezTo>
                    <a:pt x="138472" y="1855338"/>
                    <a:pt x="0" y="1716866"/>
                    <a:pt x="0" y="1546053"/>
                  </a:cubicBezTo>
                  <a:lnTo>
                    <a:pt x="0" y="30928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9646" tIns="189646" rIns="189646" bIns="189646" numCol="1" spcCol="1270" anchor="ctr" anchorCtr="0">
              <a:noAutofit/>
            </a:bodyPr>
            <a:lstStyle/>
            <a:p>
              <a:pPr marL="0" lvl="0" indent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he-IL" sz="2600" kern="1200" dirty="0"/>
            </a:p>
          </p:txBody>
        </p:sp>
        <p:sp>
          <p:nvSpPr>
            <p:cNvPr id="12" name="צורה חופשית: צורה 11">
              <a:extLst>
                <a:ext uri="{FF2B5EF4-FFF2-40B4-BE49-F238E27FC236}">
                  <a16:creationId xmlns:a16="http://schemas.microsoft.com/office/drawing/2014/main" id="{66CEB295-FF2F-4D29-BC1A-6C57CD08CE2A}"/>
                </a:ext>
              </a:extLst>
            </p:cNvPr>
            <p:cNvSpPr/>
            <p:nvPr/>
          </p:nvSpPr>
          <p:spPr>
            <a:xfrm>
              <a:off x="6311944" y="2275809"/>
              <a:ext cx="3494828" cy="1499566"/>
            </a:xfrm>
            <a:custGeom>
              <a:avLst/>
              <a:gdLst>
                <a:gd name="connsiteX0" fmla="*/ 0 w 3494828"/>
                <a:gd name="connsiteY0" fmla="*/ 0 h 1499566"/>
                <a:gd name="connsiteX1" fmla="*/ 3494828 w 3494828"/>
                <a:gd name="connsiteY1" fmla="*/ 0 h 1499566"/>
                <a:gd name="connsiteX2" fmla="*/ 3494828 w 3494828"/>
                <a:gd name="connsiteY2" fmla="*/ 1499566 h 1499566"/>
                <a:gd name="connsiteX3" fmla="*/ 0 w 3494828"/>
                <a:gd name="connsiteY3" fmla="*/ 1499566 h 1499566"/>
                <a:gd name="connsiteX4" fmla="*/ 0 w 3494828"/>
                <a:gd name="connsiteY4" fmla="*/ 0 h 149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4828" h="1499566">
                  <a:moveTo>
                    <a:pt x="0" y="0"/>
                  </a:moveTo>
                  <a:lnTo>
                    <a:pt x="3494828" y="0"/>
                  </a:lnTo>
                  <a:lnTo>
                    <a:pt x="3494828" y="1499566"/>
                  </a:lnTo>
                  <a:lnTo>
                    <a:pt x="0" y="14995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228600" lvl="1" indent="-22860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000" b="1" kern="1200" dirty="0">
                  <a:latin typeface="Comic Sans MS" panose="030F0702030302020204" pitchFamily="66" charset="0"/>
                </a:rPr>
                <a:t>Wash in lukewarm running water for 15 minutes</a:t>
              </a:r>
              <a:r>
                <a:rPr lang="he-IL" sz="2000" b="1" kern="1200" dirty="0">
                  <a:latin typeface="Comic Sans MS" panose="030F0702030302020204" pitchFamily="66" charset="0"/>
                </a:rPr>
                <a:t> </a:t>
              </a:r>
              <a:r>
                <a:rPr lang="en-US" sz="2000" b="1" kern="1200" dirty="0">
                  <a:latin typeface="Comic Sans MS" panose="030F0702030302020204" pitchFamily="66" charset="0"/>
                </a:rPr>
                <a:t>and apply anti-burn ointment if applicable.</a:t>
              </a:r>
              <a:endParaRPr lang="he-IL" sz="2000" b="1" kern="1200" dirty="0">
                <a:latin typeface="Comic Sans MS" panose="030F0702030302020204" pitchFamily="66" charset="0"/>
              </a:endParaRPr>
            </a:p>
          </p:txBody>
        </p:sp>
        <p:sp>
          <p:nvSpPr>
            <p:cNvPr id="13" name="צורה חופשית: צורה 12">
              <a:extLst>
                <a:ext uri="{FF2B5EF4-FFF2-40B4-BE49-F238E27FC236}">
                  <a16:creationId xmlns:a16="http://schemas.microsoft.com/office/drawing/2014/main" id="{CE2F272B-B312-4240-BFFC-02DE935B72DE}"/>
                </a:ext>
              </a:extLst>
            </p:cNvPr>
            <p:cNvSpPr/>
            <p:nvPr/>
          </p:nvSpPr>
          <p:spPr>
            <a:xfrm>
              <a:off x="6021604" y="4119941"/>
              <a:ext cx="2650606" cy="1855338"/>
            </a:xfrm>
            <a:custGeom>
              <a:avLst/>
              <a:gdLst>
                <a:gd name="connsiteX0" fmla="*/ 0 w 2650606"/>
                <a:gd name="connsiteY0" fmla="*/ 309285 h 1855338"/>
                <a:gd name="connsiteX1" fmla="*/ 309285 w 2650606"/>
                <a:gd name="connsiteY1" fmla="*/ 0 h 1855338"/>
                <a:gd name="connsiteX2" fmla="*/ 2341321 w 2650606"/>
                <a:gd name="connsiteY2" fmla="*/ 0 h 1855338"/>
                <a:gd name="connsiteX3" fmla="*/ 2650606 w 2650606"/>
                <a:gd name="connsiteY3" fmla="*/ 309285 h 1855338"/>
                <a:gd name="connsiteX4" fmla="*/ 2650606 w 2650606"/>
                <a:gd name="connsiteY4" fmla="*/ 1546053 h 1855338"/>
                <a:gd name="connsiteX5" fmla="*/ 2341321 w 2650606"/>
                <a:gd name="connsiteY5" fmla="*/ 1855338 h 1855338"/>
                <a:gd name="connsiteX6" fmla="*/ 309285 w 2650606"/>
                <a:gd name="connsiteY6" fmla="*/ 1855338 h 1855338"/>
                <a:gd name="connsiteX7" fmla="*/ 0 w 2650606"/>
                <a:gd name="connsiteY7" fmla="*/ 1546053 h 1855338"/>
                <a:gd name="connsiteX8" fmla="*/ 0 w 2650606"/>
                <a:gd name="connsiteY8" fmla="*/ 309285 h 1855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0606" h="1855338">
                  <a:moveTo>
                    <a:pt x="0" y="309285"/>
                  </a:moveTo>
                  <a:cubicBezTo>
                    <a:pt x="0" y="138472"/>
                    <a:pt x="138472" y="0"/>
                    <a:pt x="309285" y="0"/>
                  </a:cubicBezTo>
                  <a:lnTo>
                    <a:pt x="2341321" y="0"/>
                  </a:lnTo>
                  <a:cubicBezTo>
                    <a:pt x="2512134" y="0"/>
                    <a:pt x="2650606" y="138472"/>
                    <a:pt x="2650606" y="309285"/>
                  </a:cubicBezTo>
                  <a:lnTo>
                    <a:pt x="2650606" y="1546053"/>
                  </a:lnTo>
                  <a:cubicBezTo>
                    <a:pt x="2650606" y="1716866"/>
                    <a:pt x="2512134" y="1855338"/>
                    <a:pt x="2341321" y="1855338"/>
                  </a:cubicBezTo>
                  <a:lnTo>
                    <a:pt x="309285" y="1855338"/>
                  </a:lnTo>
                  <a:cubicBezTo>
                    <a:pt x="138472" y="1855338"/>
                    <a:pt x="0" y="1716866"/>
                    <a:pt x="0" y="1546053"/>
                  </a:cubicBezTo>
                  <a:lnTo>
                    <a:pt x="0" y="30928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9646" tIns="189646" rIns="189646" bIns="189646" numCol="1" spcCol="1270" anchor="ctr" anchorCtr="0">
              <a:noAutofit/>
            </a:bodyPr>
            <a:lstStyle/>
            <a:p>
              <a:pPr marL="0" lvl="0" indent="0" algn="ctr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he-IL" sz="2600" kern="1200" dirty="0"/>
            </a:p>
          </p:txBody>
        </p:sp>
      </p:grp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2B43FF13-2133-4AA2-B579-F396D7EDB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830" y="2512070"/>
            <a:ext cx="2244437" cy="15055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35CF57EE-FE0C-48DC-A5ED-0FC51CFB2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572" y="530566"/>
            <a:ext cx="2593495" cy="13795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6" name="Group 12">
            <a:extLst>
              <a:ext uri="{FF2B5EF4-FFF2-40B4-BE49-F238E27FC236}">
                <a16:creationId xmlns:a16="http://schemas.microsoft.com/office/drawing/2014/main" id="{7664BBDB-6D14-41F3-A495-FA2ACDBD1A88}"/>
              </a:ext>
            </a:extLst>
          </p:cNvPr>
          <p:cNvGrpSpPr/>
          <p:nvPr/>
        </p:nvGrpSpPr>
        <p:grpSpPr>
          <a:xfrm>
            <a:off x="6411693" y="4530041"/>
            <a:ext cx="2351660" cy="1581425"/>
            <a:chOff x="8640417" y="4360308"/>
            <a:chExt cx="2820063" cy="2280102"/>
          </a:xfrm>
        </p:grpSpPr>
        <p:pic>
          <p:nvPicPr>
            <p:cNvPr id="17" name="Picture 7">
              <a:extLst>
                <a:ext uri="{FF2B5EF4-FFF2-40B4-BE49-F238E27FC236}">
                  <a16:creationId xmlns:a16="http://schemas.microsoft.com/office/drawing/2014/main" id="{EA211165-3CCE-4C9C-A9DE-EB9227428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40417" y="4360308"/>
              <a:ext cx="2820063" cy="228010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8" name="Oval 8">
              <a:extLst>
                <a:ext uri="{FF2B5EF4-FFF2-40B4-BE49-F238E27FC236}">
                  <a16:creationId xmlns:a16="http://schemas.microsoft.com/office/drawing/2014/main" id="{38403D85-59B1-4171-89F9-D8114D49EBDC}"/>
                </a:ext>
              </a:extLst>
            </p:cNvPr>
            <p:cNvSpPr/>
            <p:nvPr/>
          </p:nvSpPr>
          <p:spPr>
            <a:xfrm>
              <a:off x="9279016" y="4485012"/>
              <a:ext cx="238539" cy="1187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Star: 6 Points 9">
              <a:extLst>
                <a:ext uri="{FF2B5EF4-FFF2-40B4-BE49-F238E27FC236}">
                  <a16:creationId xmlns:a16="http://schemas.microsoft.com/office/drawing/2014/main" id="{1BC35AF6-B279-4471-B681-3EFFDCA65EB3}"/>
                </a:ext>
              </a:extLst>
            </p:cNvPr>
            <p:cNvSpPr/>
            <p:nvPr/>
          </p:nvSpPr>
          <p:spPr>
            <a:xfrm>
              <a:off x="9345278" y="4498264"/>
              <a:ext cx="132521" cy="118720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Star: 6 Points 11">
              <a:extLst>
                <a:ext uri="{FF2B5EF4-FFF2-40B4-BE49-F238E27FC236}">
                  <a16:creationId xmlns:a16="http://schemas.microsoft.com/office/drawing/2014/main" id="{BEBBCD0A-7B5D-4CA0-A908-4A67C75DCE32}"/>
                </a:ext>
              </a:extLst>
            </p:cNvPr>
            <p:cNvSpPr/>
            <p:nvPr/>
          </p:nvSpPr>
          <p:spPr>
            <a:xfrm>
              <a:off x="9451294" y="5000380"/>
              <a:ext cx="132521" cy="118720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1" name="Group 13">
            <a:extLst>
              <a:ext uri="{FF2B5EF4-FFF2-40B4-BE49-F238E27FC236}">
                <a16:creationId xmlns:a16="http://schemas.microsoft.com/office/drawing/2014/main" id="{8216EB76-F746-4EFC-8870-0F3666CEB0F7}"/>
              </a:ext>
            </a:extLst>
          </p:cNvPr>
          <p:cNvGrpSpPr/>
          <p:nvPr/>
        </p:nvGrpSpPr>
        <p:grpSpPr>
          <a:xfrm>
            <a:off x="8665868" y="4292256"/>
            <a:ext cx="3428165" cy="2056993"/>
            <a:chOff x="3626459" y="153510"/>
            <a:chExt cx="3428165" cy="2056993"/>
          </a:xfrm>
        </p:grpSpPr>
        <p:sp>
          <p:nvSpPr>
            <p:cNvPr id="22" name="Rectangle 14">
              <a:extLst>
                <a:ext uri="{FF2B5EF4-FFF2-40B4-BE49-F238E27FC236}">
                  <a16:creationId xmlns:a16="http://schemas.microsoft.com/office/drawing/2014/main" id="{03218276-1851-40CD-9EE8-572664B5F878}"/>
                </a:ext>
              </a:extLst>
            </p:cNvPr>
            <p:cNvSpPr/>
            <p:nvPr/>
          </p:nvSpPr>
          <p:spPr>
            <a:xfrm>
              <a:off x="3626459" y="202999"/>
              <a:ext cx="3080448" cy="149956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13447D9E-7F53-4634-A9BE-70EB65EB7E86}"/>
                </a:ext>
              </a:extLst>
            </p:cNvPr>
            <p:cNvSpPr txBox="1"/>
            <p:nvPr/>
          </p:nvSpPr>
          <p:spPr>
            <a:xfrm>
              <a:off x="3898142" y="153510"/>
              <a:ext cx="3156482" cy="20569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lvl="1" algn="l" defTabSz="9334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000" b="1" dirty="0">
                  <a:latin typeface="Comic Sans MS" panose="030F0702030302020204" pitchFamily="66" charset="0"/>
                </a:rPr>
                <a:t>In cases of large or severe burns, seek for medical assistance immediately!! </a:t>
              </a:r>
              <a:endParaRPr lang="he-IL" sz="2000" b="1" kern="1200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848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C12BFDD-2CDE-E2FC-93E9-DEB0F0B6BE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0199975"/>
              </p:ext>
            </p:extLst>
          </p:nvPr>
        </p:nvGraphicFramePr>
        <p:xfrm>
          <a:off x="1682496" y="417745"/>
          <a:ext cx="9754538" cy="602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6885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מדיה מקוונת 2" title="Preventing Burns and Scalds in Children">
            <a:hlinkClick r:id="" action="ppaction://media"/>
            <a:extLst>
              <a:ext uri="{FF2B5EF4-FFF2-40B4-BE49-F238E27FC236}">
                <a16:creationId xmlns:a16="http://schemas.microsoft.com/office/drawing/2014/main" id="{F57EFB7E-7CE8-4BFF-BDDD-FC58E18380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4603"/>
      </p:ext>
    </p:extLst>
  </p:cSld>
  <p:clrMapOvr>
    <a:masterClrMapping/>
  </p:clrMapOvr>
</p:sld>
</file>

<file path=ppt/theme/theme1.xml><?xml version="1.0" encoding="utf-8"?>
<a:theme xmlns:a="http://schemas.openxmlformats.org/drawingml/2006/main" name="9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0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7324</TotalTime>
  <Words>384</Words>
  <Application>Microsoft Office PowerPoint</Application>
  <PresentationFormat>מסך רחב</PresentationFormat>
  <Paragraphs>53</Paragraphs>
  <Slides>9</Slides>
  <Notes>2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9_ערכת נושא Office</vt:lpstr>
      <vt:lpstr>4_ערכת נושא Office</vt:lpstr>
      <vt:lpstr>6_ערכת נושא Office</vt:lpstr>
      <vt:lpstr>8_ערכת נושא Office</vt:lpstr>
      <vt:lpstr>10_ערכת נושא Office</vt:lpstr>
      <vt:lpstr>7_ערכת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Yoel Hareven</dc:creator>
  <cp:lastModifiedBy>ימית קורן</cp:lastModifiedBy>
  <cp:revision>800</cp:revision>
  <cp:lastPrinted>2020-01-08T04:56:12Z</cp:lastPrinted>
  <dcterms:created xsi:type="dcterms:W3CDTF">2019-12-17T07:11:17Z</dcterms:created>
  <dcterms:modified xsi:type="dcterms:W3CDTF">2023-01-01T14:09:10Z</dcterms:modified>
</cp:coreProperties>
</file>